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31" r:id="rId1"/>
  </p:sldMasterIdLst>
  <p:notesMasterIdLst>
    <p:notesMasterId r:id="rId25"/>
  </p:notesMasterIdLst>
  <p:sldIdLst>
    <p:sldId id="256" r:id="rId2"/>
    <p:sldId id="277" r:id="rId3"/>
    <p:sldId id="279" r:id="rId4"/>
    <p:sldId id="290" r:id="rId5"/>
    <p:sldId id="291" r:id="rId6"/>
    <p:sldId id="292" r:id="rId7"/>
    <p:sldId id="275" r:id="rId8"/>
    <p:sldId id="293" r:id="rId9"/>
    <p:sldId id="295" r:id="rId10"/>
    <p:sldId id="296" r:id="rId11"/>
    <p:sldId id="297" r:id="rId12"/>
    <p:sldId id="299" r:id="rId13"/>
    <p:sldId id="298" r:id="rId14"/>
    <p:sldId id="286" r:id="rId15"/>
    <p:sldId id="283" r:id="rId16"/>
    <p:sldId id="287" r:id="rId17"/>
    <p:sldId id="285" r:id="rId18"/>
    <p:sldId id="288" r:id="rId19"/>
    <p:sldId id="280" r:id="rId20"/>
    <p:sldId id="259" r:id="rId21"/>
    <p:sldId id="300" r:id="rId22"/>
    <p:sldId id="289" r:id="rId23"/>
    <p:sldId id="264" r:id="rId2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C9A965-026B-425A-918A-C74F1614A6A8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36421B-65C2-4110-81AE-A7758A4518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22585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D-PanelTitle-GrommetsCombine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21934" y="1811863"/>
            <a:ext cx="5308866" cy="1515533"/>
          </a:xfrm>
        </p:spPr>
        <p:txBody>
          <a:bodyPr anchor="b">
            <a:noAutofit/>
          </a:bodyPr>
          <a:lstStyle>
            <a:lvl1pPr algn="ctr">
              <a:defRPr sz="48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1934" y="3598327"/>
            <a:ext cx="5308866" cy="1377651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65417" y="5054602"/>
            <a:ext cx="673276" cy="279400"/>
          </a:xfrm>
        </p:spPr>
        <p:txBody>
          <a:bodyPr/>
          <a:lstStyle/>
          <a:p>
            <a:fld id="{5B7CC6E7-370E-4D30-9C5A-F32A45F38DE7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21934" y="5054602"/>
            <a:ext cx="4064860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7317" y="5054602"/>
            <a:ext cx="413483" cy="279400"/>
          </a:xfrm>
        </p:spPr>
        <p:txBody>
          <a:bodyPr/>
          <a:lstStyle/>
          <a:p>
            <a:fld id="{42DB1290-0451-4DE4-A333-462D9517E7F9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019825" y="3471329"/>
            <a:ext cx="5113083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872448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4815415"/>
            <a:ext cx="6798734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26260" y="1032933"/>
            <a:ext cx="7091482" cy="33612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6" y="5382153"/>
            <a:ext cx="6798734" cy="49371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CC6E7-370E-4D30-9C5A-F32A45F38DE7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B1290-0451-4DE4-A333-462D9517E7F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12219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06873"/>
            <a:ext cx="6798734" cy="309786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275666"/>
            <a:ext cx="6798736" cy="160020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CC6E7-370E-4D30-9C5A-F32A45F38DE7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B1290-0451-4DE4-A333-462D9517E7F9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5" y="4140199"/>
            <a:ext cx="6606425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055632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4333" y="982132"/>
            <a:ext cx="6400250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00200" y="3352799"/>
            <a:ext cx="5892798" cy="651933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3" y="4343400"/>
            <a:ext cx="6798738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CC6E7-370E-4D30-9C5A-F32A45F38DE7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B1290-0451-4DE4-A333-462D9517E7F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49969" y="905362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33503" y="2827870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278466" y="4140199"/>
            <a:ext cx="6595534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364386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9" y="3308581"/>
            <a:ext cx="679872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4777381"/>
            <a:ext cx="679873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CC6E7-370E-4D30-9C5A-F32A45F38DE7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B1290-0451-4DE4-A333-462D9517E7F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52213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9416" y="982132"/>
            <a:ext cx="632516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639312"/>
            <a:ext cx="6798730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529667"/>
            <a:ext cx="6798736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CC6E7-370E-4D30-9C5A-F32A45F38DE7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B1290-0451-4DE4-A333-462D9517E7F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78060" y="89689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649796" y="260772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278466" y="3429000"/>
            <a:ext cx="6595534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4615886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82131"/>
            <a:ext cx="6798734" cy="2294467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200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566160"/>
            <a:ext cx="6798730" cy="905256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6" y="4470400"/>
            <a:ext cx="6798734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CC6E7-370E-4D30-9C5A-F32A45F38DE7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B1290-0451-4DE4-A333-462D9517E7F9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9" y="3429000"/>
            <a:ext cx="6606421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942180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5" y="2490135"/>
            <a:ext cx="6798736" cy="3385733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CC6E7-370E-4D30-9C5A-F32A45F38DE7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B1290-0451-4DE4-A333-462D9517E7F9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606424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750257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56667" y="906873"/>
            <a:ext cx="1618930" cy="496899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7" y="906873"/>
            <a:ext cx="4915509" cy="4968993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CC6E7-370E-4D30-9C5A-F32A45F38DE7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B1290-0451-4DE4-A333-462D9517E7F9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6245512" y="906873"/>
            <a:ext cx="0" cy="4968993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414509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278466" y="2354670"/>
            <a:ext cx="6595533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CC6E7-370E-4D30-9C5A-F32A45F38DE7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B1290-0451-4DE4-A333-462D9517E7F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03098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8465" y="1641413"/>
            <a:ext cx="6595534" cy="1822514"/>
          </a:xfrm>
        </p:spPr>
        <p:txBody>
          <a:bodyPr anchor="b">
            <a:normAutofit/>
          </a:bodyPr>
          <a:lstStyle>
            <a:lvl1pPr algn="ctr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78465" y="3734859"/>
            <a:ext cx="6595534" cy="1090015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CC6E7-370E-4D30-9C5A-F32A45F38DE7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B1290-0451-4DE4-A333-462D9517E7F9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31" name="Straight Connector 30"/>
          <p:cNvCxnSpPr/>
          <p:nvPr/>
        </p:nvCxnSpPr>
        <p:spPr>
          <a:xfrm>
            <a:off x="1278466" y="3599392"/>
            <a:ext cx="6595533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0151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79576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152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CC6E7-370E-4D30-9C5A-F32A45F38DE7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B1290-0451-4DE4-A333-462D9517E7F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77555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76868" y="3243262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1832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1832" y="3243262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CC6E7-370E-4D30-9C5A-F32A45F38DE7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B1290-0451-4DE4-A333-462D9517E7F9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41" name="Straight Connector 40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422600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15337"/>
            <a:ext cx="6798735" cy="130386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CC6E7-370E-4D30-9C5A-F32A45F38DE7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B1290-0451-4DE4-A333-462D9517E7F9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371705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CC6E7-370E-4D30-9C5A-F32A45F38DE7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B1290-0451-4DE4-A333-462D9517E7F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00903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388534"/>
            <a:ext cx="2536798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0062" y="982132"/>
            <a:ext cx="3855539" cy="4893735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031065"/>
            <a:ext cx="2536798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CC6E7-370E-4D30-9C5A-F32A45F38DE7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B1290-0451-4DE4-A333-462D9517E7F9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278466" y="2912533"/>
            <a:ext cx="2333594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799590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883832"/>
            <a:ext cx="3632202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218221" y="1032933"/>
            <a:ext cx="2929463" cy="4792136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255432"/>
            <a:ext cx="3632201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CC6E7-370E-4D30-9C5A-F32A45F38DE7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B1290-0451-4DE4-A333-462D9517E7F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52897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D-PanelContent-GrommetsCombined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2490135"/>
            <a:ext cx="6798736" cy="344499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6670" y="5960533"/>
            <a:ext cx="1148283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5B7CC6E7-370E-4D30-9C5A-F32A45F38DE7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76865" y="5960533"/>
            <a:ext cx="510466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80091" y="5960533"/>
            <a:ext cx="39551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2DB1290-0451-4DE4-A333-462D9517E7F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52201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32" r:id="rId1"/>
    <p:sldLayoutId id="2147484033" r:id="rId2"/>
    <p:sldLayoutId id="2147484034" r:id="rId3"/>
    <p:sldLayoutId id="2147484035" r:id="rId4"/>
    <p:sldLayoutId id="2147484036" r:id="rId5"/>
    <p:sldLayoutId id="2147484037" r:id="rId6"/>
    <p:sldLayoutId id="2147484038" r:id="rId7"/>
    <p:sldLayoutId id="2147484039" r:id="rId8"/>
    <p:sldLayoutId id="2147484040" r:id="rId9"/>
    <p:sldLayoutId id="2147484041" r:id="rId10"/>
    <p:sldLayoutId id="2147484042" r:id="rId11"/>
    <p:sldLayoutId id="2147484043" r:id="rId12"/>
    <p:sldLayoutId id="2147484044" r:id="rId13"/>
    <p:sldLayoutId id="2147484045" r:id="rId14"/>
    <p:sldLayoutId id="2147484046" r:id="rId15"/>
    <p:sldLayoutId id="2147484047" r:id="rId16"/>
    <p:sldLayoutId id="2147484048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03648" y="1700808"/>
            <a:ext cx="6336704" cy="2829893"/>
          </a:xfrm>
        </p:spPr>
        <p:txBody>
          <a:bodyPr>
            <a:noAutofit/>
          </a:bodyPr>
          <a:lstStyle/>
          <a:p>
            <a:r>
              <a:rPr lang="ru-RU" sz="3400" dirty="0"/>
              <a:t>Конструирование </a:t>
            </a:r>
            <a:br>
              <a:rPr lang="ru-RU" sz="3400" dirty="0"/>
            </a:br>
            <a:r>
              <a:rPr lang="ru-RU" sz="3400" dirty="0"/>
              <a:t>«Карты подведение под понятие» и «Карт понятий» как логических основ осмысленного освоения учебного содержания</a:t>
            </a: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3779912" y="5013176"/>
            <a:ext cx="3600400" cy="556762"/>
          </a:xfrm>
        </p:spPr>
        <p:txBody>
          <a:bodyPr>
            <a:normAutofit fontScale="92500"/>
          </a:bodyPr>
          <a:lstStyle/>
          <a:p>
            <a:r>
              <a:rPr lang="ru-RU" dirty="0"/>
              <a:t>Учитель биологии: Козырев В.Е.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F3E5F87-E450-0F3F-E793-376133B04E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457655" y="-765466"/>
            <a:ext cx="6372708" cy="8496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6320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9BC20E7-E1AE-F02B-5E00-6F1A8B063E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331639" y="-891481"/>
            <a:ext cx="6480721" cy="8640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60702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820AB97-EB21-E131-0FE1-4ADF1B168C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980728"/>
            <a:ext cx="8208912" cy="4772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42277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DB3DD9D-4164-686A-EF51-86F4959DC0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544" y="2204864"/>
            <a:ext cx="8280920" cy="2945861"/>
          </a:xfrm>
        </p:spPr>
        <p:txBody>
          <a:bodyPr>
            <a:normAutofit fontScale="90000"/>
          </a:bodyPr>
          <a:lstStyle/>
          <a:p>
            <a:pPr marL="273050" indent="-273050" algn="l"/>
            <a:r>
              <a:rPr lang="ru-RU" sz="2700" dirty="0"/>
              <a:t/>
            </a:r>
            <a:br>
              <a:rPr lang="ru-RU" sz="2700" dirty="0"/>
            </a:br>
            <a:r>
              <a:rPr lang="ru-RU" sz="2700" dirty="0"/>
              <a:t/>
            </a:r>
            <a:br>
              <a:rPr lang="ru-RU" sz="2700" dirty="0"/>
            </a:br>
            <a:r>
              <a:rPr lang="ru-RU" sz="2700" dirty="0"/>
              <a:t>1. «Карта понятий» отражает систему понятий и связей между ними.</a:t>
            </a:r>
            <a:br>
              <a:rPr lang="ru-RU" sz="2700" dirty="0"/>
            </a:br>
            <a:r>
              <a:rPr lang="ru-RU" sz="2700" dirty="0"/>
              <a:t>2. Основной объект-понятие должен находиться в центре карты. От него расходятся стрелки-связи с другими объектами-понятиями.</a:t>
            </a:r>
            <a:br>
              <a:rPr lang="ru-RU" sz="2700" dirty="0"/>
            </a:br>
            <a:r>
              <a:rPr lang="ru-RU" sz="2700" dirty="0"/>
              <a:t>3. Связи должны иметь поясняющие названия в виде глаголов.</a:t>
            </a:r>
            <a:br>
              <a:rPr lang="ru-RU" sz="2700" dirty="0"/>
            </a:br>
            <a:r>
              <a:rPr lang="ru-RU" sz="2700" dirty="0"/>
              <a:t>4. Оформление объектов-понятий, несущих одну и ту же смысловую нагрузку, должно быть идентичным (форма и цвет, вид текста и т.п.).</a:t>
            </a:r>
            <a:br>
              <a:rPr lang="ru-RU" sz="2700" dirty="0"/>
            </a:br>
            <a:r>
              <a:rPr lang="ru-RU" sz="2700" dirty="0"/>
              <a:t>5. Объекты-понятия на карте можно сопровождать рисунками и примечаниями, раскрывающими смысл понятия.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7409F5C-AB06-4A42-F9B7-A0277C162997}"/>
              </a:ext>
            </a:extLst>
          </p:cNvPr>
          <p:cNvSpPr txBox="1"/>
          <p:nvPr/>
        </p:nvSpPr>
        <p:spPr>
          <a:xfrm>
            <a:off x="665566" y="404664"/>
            <a:ext cx="7956884" cy="1138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400" b="1" dirty="0"/>
              <a:t>Основные аспекты  составления «Карты понятий»</a:t>
            </a:r>
          </a:p>
        </p:txBody>
      </p:sp>
    </p:spTree>
    <p:extLst>
      <p:ext uri="{BB962C8B-B14F-4D97-AF65-F5344CB8AC3E}">
        <p14:creationId xmlns:p14="http://schemas.microsoft.com/office/powerpoint/2010/main" val="2505450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86D145F-E788-23AB-E175-B09E8B1C1983}"/>
              </a:ext>
            </a:extLst>
          </p:cNvPr>
          <p:cNvSpPr txBox="1"/>
          <p:nvPr/>
        </p:nvSpPr>
        <p:spPr>
          <a:xfrm>
            <a:off x="1259632" y="1988840"/>
            <a:ext cx="691276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/>
              <a:t>(</a:t>
            </a:r>
            <a:r>
              <a:rPr lang="ru-RU" sz="2000" dirty="0">
                <a:cs typeface="Times New Roman" panose="02020603050405020304" pitchFamily="18" charset="0"/>
              </a:rPr>
              <a:t>На э</a:t>
            </a:r>
            <a:r>
              <a:rPr lang="ru-RU" sz="20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тапе овладения новыми знаниями и способами действий)</a:t>
            </a:r>
            <a:endParaRPr lang="ru-RU" sz="2000" dirty="0"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195F82C-754D-B6A1-7F2D-35612E4B7653}"/>
              </a:ext>
            </a:extLst>
          </p:cNvPr>
          <p:cNvSpPr txBox="1"/>
          <p:nvPr/>
        </p:nvSpPr>
        <p:spPr>
          <a:xfrm>
            <a:off x="1115616" y="1196752"/>
            <a:ext cx="72008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600" b="1" dirty="0"/>
              <a:t>Место «карт» в учебном процессе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CCA9949-3202-BD15-EADB-F3584D7BB03B}"/>
              </a:ext>
            </a:extLst>
          </p:cNvPr>
          <p:cNvSpPr txBox="1"/>
          <p:nvPr/>
        </p:nvSpPr>
        <p:spPr>
          <a:xfrm>
            <a:off x="539552" y="2413338"/>
            <a:ext cx="792088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400" dirty="0"/>
              <a:t>Составляем «Карту подведения под понятие» на основе «объекта», отраженного в тексте,  схеме, рисунке, модели, микропрепарате.  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2693A34B-CF48-6F35-7F1A-3468D13408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1960" y="3429306"/>
            <a:ext cx="4243908" cy="269903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FB7E480-5F32-7AF9-FAEE-D881CAA61796}"/>
              </a:ext>
            </a:extLst>
          </p:cNvPr>
          <p:cNvSpPr txBox="1"/>
          <p:nvPr/>
        </p:nvSpPr>
        <p:spPr>
          <a:xfrm>
            <a:off x="539552" y="3933056"/>
            <a:ext cx="3667844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/>
              <a:t>Завершается составлением определения понятия</a:t>
            </a:r>
            <a:br>
              <a:rPr lang="ru-RU" sz="2400" dirty="0"/>
            </a:br>
            <a:r>
              <a:rPr lang="ru-RU" sz="2400" dirty="0"/>
              <a:t> и соотносим полученное определение с «картой»</a:t>
            </a:r>
          </a:p>
        </p:txBody>
      </p:sp>
    </p:spTree>
    <p:extLst>
      <p:ext uri="{BB962C8B-B14F-4D97-AF65-F5344CB8AC3E}">
        <p14:creationId xmlns:p14="http://schemas.microsoft.com/office/powerpoint/2010/main" val="25572327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4BFB7B30-31B5-8BF8-8736-C3039418F0D2}"/>
              </a:ext>
            </a:extLst>
          </p:cNvPr>
          <p:cNvSpPr txBox="1"/>
          <p:nvPr/>
        </p:nvSpPr>
        <p:spPr>
          <a:xfrm>
            <a:off x="2195736" y="1988840"/>
            <a:ext cx="516632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/>
              <a:t>(</a:t>
            </a:r>
            <a:r>
              <a:rPr lang="ru-RU" sz="2000" dirty="0">
                <a:cs typeface="Times New Roman" panose="02020603050405020304" pitchFamily="18" charset="0"/>
              </a:rPr>
              <a:t>На э</a:t>
            </a:r>
            <a:r>
              <a:rPr lang="ru-RU" sz="20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тапе овладения новыми знаниями и СД)</a:t>
            </a:r>
            <a:endParaRPr lang="ru-RU" sz="2000" dirty="0"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B0FD537-5D08-9A3B-AB70-5CD733B40E62}"/>
              </a:ext>
            </a:extLst>
          </p:cNvPr>
          <p:cNvSpPr txBox="1"/>
          <p:nvPr/>
        </p:nvSpPr>
        <p:spPr>
          <a:xfrm>
            <a:off x="539552" y="2413338"/>
            <a:ext cx="7920880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400" dirty="0"/>
              <a:t>	</a:t>
            </a:r>
            <a:r>
              <a:rPr lang="ru-RU" sz="2200" dirty="0"/>
              <a:t>На ранних этапах овладения «Картой понятий», преобразуем предложенную информацию, вычленяем компоненты «Карты», заполняем предложенную структуру фронтально. При этом у обучающихся формируются навыки активного чтения. </a:t>
            </a:r>
            <a:br>
              <a:rPr lang="ru-RU" sz="2200" dirty="0"/>
            </a:br>
            <a:r>
              <a:rPr lang="ru-RU" sz="2200" dirty="0"/>
              <a:t>Далее обучающие совершают эти действия самостоятельно.</a:t>
            </a:r>
          </a:p>
          <a:p>
            <a:pPr algn="just"/>
            <a:r>
              <a:rPr lang="ru-RU" sz="2200" dirty="0"/>
              <a:t>	Вместо текстов, в качестве источника знаний могут быть выбраны кинофрагменты, таблицы, графики, макеты и т.д.</a:t>
            </a:r>
          </a:p>
          <a:p>
            <a:endParaRPr lang="ru-RU" sz="24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810C1A7-A206-31D3-DF6C-D71BD0701A88}"/>
              </a:ext>
            </a:extLst>
          </p:cNvPr>
          <p:cNvSpPr txBox="1"/>
          <p:nvPr/>
        </p:nvSpPr>
        <p:spPr>
          <a:xfrm>
            <a:off x="1348904" y="4869160"/>
            <a:ext cx="4447232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/>
              <a:t>Минусы: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/>
              <a:t>Тратится много времени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/>
              <a:t>Осознаётся только структура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/>
              <a:t>Задействован не весь класс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C0DCB25-6755-3ED8-F0AF-8A3B5B92466B}"/>
              </a:ext>
            </a:extLst>
          </p:cNvPr>
          <p:cNvSpPr txBox="1"/>
          <p:nvPr/>
        </p:nvSpPr>
        <p:spPr>
          <a:xfrm>
            <a:off x="1115616" y="1196752"/>
            <a:ext cx="72008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600" b="1" dirty="0"/>
              <a:t>Место «карт» в учебном процессе</a:t>
            </a:r>
          </a:p>
        </p:txBody>
      </p:sp>
    </p:spTree>
    <p:extLst>
      <p:ext uri="{BB962C8B-B14F-4D97-AF65-F5344CB8AC3E}">
        <p14:creationId xmlns:p14="http://schemas.microsoft.com/office/powerpoint/2010/main" val="337538516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57DB79E-D6F9-6884-98B1-2AF635BAF240}"/>
              </a:ext>
            </a:extLst>
          </p:cNvPr>
          <p:cNvSpPr txBox="1"/>
          <p:nvPr/>
        </p:nvSpPr>
        <p:spPr>
          <a:xfrm>
            <a:off x="755576" y="2020778"/>
            <a:ext cx="748883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000" dirty="0"/>
              <a:t>(На </a:t>
            </a:r>
            <a:r>
              <a:rPr lang="ru-RU" sz="2000" dirty="0">
                <a:cs typeface="Times New Roman" panose="02020603050405020304" pitchFamily="18" charset="0"/>
              </a:rPr>
              <a:t>этапах </a:t>
            </a:r>
            <a:r>
              <a:rPr lang="ru-RU" sz="2000" dirty="0"/>
              <a:t>м</a:t>
            </a:r>
            <a:r>
              <a:rPr lang="ru-RU" sz="2000" dirty="0">
                <a:cs typeface="Times New Roman" panose="02020603050405020304" pitchFamily="18" charset="0"/>
              </a:rPr>
              <a:t>отивационно-организационном и целеполагания</a:t>
            </a:r>
            <a:r>
              <a:rPr lang="ru-RU" sz="20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ru-RU" sz="2000" dirty="0"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3B3D04C-A873-9515-D0D3-1973AA237E19}"/>
              </a:ext>
            </a:extLst>
          </p:cNvPr>
          <p:cNvSpPr txBox="1"/>
          <p:nvPr/>
        </p:nvSpPr>
        <p:spPr>
          <a:xfrm>
            <a:off x="539552" y="2413338"/>
            <a:ext cx="792088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400" dirty="0"/>
              <a:t>	При сопоставлении, составленной ранее, </a:t>
            </a:r>
            <a:br>
              <a:rPr lang="ru-RU" sz="2400" dirty="0"/>
            </a:br>
            <a:r>
              <a:rPr lang="ru-RU" sz="2400" dirty="0"/>
              <a:t>«Карты подведения под понятие» («Карты понятий») </a:t>
            </a:r>
            <a:br>
              <a:rPr lang="ru-RU" sz="2400" dirty="0"/>
            </a:br>
            <a:r>
              <a:rPr lang="ru-RU" sz="2400" dirty="0"/>
              <a:t>и предложенным учебным заданием, обучающиеся самостоятельно выявляют дефициты в знаниях </a:t>
            </a:r>
            <a:br>
              <a:rPr lang="ru-RU" sz="2400" dirty="0"/>
            </a:br>
            <a:r>
              <a:rPr lang="ru-RU" sz="2400" dirty="0"/>
              <a:t>и формулируют цель и задачи  дальнейшей деятельности.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0131922-8935-5BD2-1CAA-C1DA729DDC6C}"/>
              </a:ext>
            </a:extLst>
          </p:cNvPr>
          <p:cNvSpPr txBox="1"/>
          <p:nvPr/>
        </p:nvSpPr>
        <p:spPr>
          <a:xfrm>
            <a:off x="539552" y="4595644"/>
            <a:ext cx="8064896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/>
              <a:t>Минусы: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/>
              <a:t>При слабой сформированности регулятивных УУД, данное задание требует пошагового управления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/>
              <a:t>Рассчитан на эрудированных учеников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9D70FD4-32A2-D28D-28D5-FA3329F239F3}"/>
              </a:ext>
            </a:extLst>
          </p:cNvPr>
          <p:cNvSpPr txBox="1"/>
          <p:nvPr/>
        </p:nvSpPr>
        <p:spPr>
          <a:xfrm>
            <a:off x="1115616" y="1196752"/>
            <a:ext cx="72008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600" b="1" dirty="0"/>
              <a:t>Место «карт» в учебном процессе</a:t>
            </a:r>
          </a:p>
        </p:txBody>
      </p:sp>
    </p:spTree>
    <p:extLst>
      <p:ext uri="{BB962C8B-B14F-4D97-AF65-F5344CB8AC3E}">
        <p14:creationId xmlns:p14="http://schemas.microsoft.com/office/powerpoint/2010/main" val="18319205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DAB49FB-02CD-C395-3E73-10B5FABDE689}"/>
              </a:ext>
            </a:extLst>
          </p:cNvPr>
          <p:cNvSpPr txBox="1"/>
          <p:nvPr/>
        </p:nvSpPr>
        <p:spPr>
          <a:xfrm>
            <a:off x="2195736" y="1988840"/>
            <a:ext cx="516632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/>
              <a:t>(</a:t>
            </a:r>
            <a:r>
              <a:rPr lang="ru-RU" sz="2000" dirty="0">
                <a:cs typeface="Times New Roman" panose="02020603050405020304" pitchFamily="18" charset="0"/>
              </a:rPr>
              <a:t>На э</a:t>
            </a:r>
            <a:r>
              <a:rPr lang="ru-RU" sz="20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тапе обобщения)</a:t>
            </a:r>
            <a:endParaRPr lang="ru-RU" sz="2000" dirty="0"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A64BEF2-D1B7-BB1B-149E-EFA7C1C93A4A}"/>
              </a:ext>
            </a:extLst>
          </p:cNvPr>
          <p:cNvSpPr txBox="1"/>
          <p:nvPr/>
        </p:nvSpPr>
        <p:spPr>
          <a:xfrm>
            <a:off x="395536" y="2276872"/>
            <a:ext cx="8352928" cy="25699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300" dirty="0"/>
              <a:t>	В конце параграфа или целой главы, для установления взаимосвязи между компонентами, из составленных ранее </a:t>
            </a:r>
            <a:br>
              <a:rPr lang="ru-RU" sz="2300" dirty="0"/>
            </a:br>
            <a:r>
              <a:rPr lang="ru-RU" sz="2300" dirty="0"/>
              <a:t>«Карт подведения под понятие» обучающимся предлагается составить либо всю «Карту понятий», либо ее часть.</a:t>
            </a:r>
            <a:br>
              <a:rPr lang="ru-RU" sz="2300" dirty="0"/>
            </a:br>
            <a:r>
              <a:rPr lang="ru-RU" sz="2300" dirty="0"/>
              <a:t>Эффективна работа в малых группах. Рекомендуется вносить в список лишние «Карты подведение под понятие», или самим обучающимся выбрать необходимые «Карты».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B0E933B-F7E0-705C-2763-743783768D66}"/>
              </a:ext>
            </a:extLst>
          </p:cNvPr>
          <p:cNvSpPr txBox="1"/>
          <p:nvPr/>
        </p:nvSpPr>
        <p:spPr>
          <a:xfrm>
            <a:off x="395536" y="4776469"/>
            <a:ext cx="4968552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/>
              <a:t>Минусы: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/>
              <a:t>Тратится много времени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/>
              <a:t>Осознается только та часть, которая прорабатывается группой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DC60BFF-7F1C-ECC0-5AAD-DF5FE2902F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72002" y="4845717"/>
            <a:ext cx="3096344" cy="159139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830E568-CDA7-17A4-8344-5D6EDA524DEA}"/>
              </a:ext>
            </a:extLst>
          </p:cNvPr>
          <p:cNvSpPr txBox="1"/>
          <p:nvPr/>
        </p:nvSpPr>
        <p:spPr>
          <a:xfrm>
            <a:off x="1115616" y="1196752"/>
            <a:ext cx="72008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600" b="1" dirty="0"/>
              <a:t>Место «карт» в учебном процессе</a:t>
            </a:r>
          </a:p>
        </p:txBody>
      </p:sp>
    </p:spTree>
    <p:extLst>
      <p:ext uri="{BB962C8B-B14F-4D97-AF65-F5344CB8AC3E}">
        <p14:creationId xmlns:p14="http://schemas.microsoft.com/office/powerpoint/2010/main" val="400611171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9362EB7-DC3A-E4AC-888B-804E489BE5D6}"/>
              </a:ext>
            </a:extLst>
          </p:cNvPr>
          <p:cNvSpPr txBox="1"/>
          <p:nvPr/>
        </p:nvSpPr>
        <p:spPr>
          <a:xfrm>
            <a:off x="683568" y="1948770"/>
            <a:ext cx="767136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000" dirty="0"/>
              <a:t>(</a:t>
            </a:r>
            <a:r>
              <a:rPr lang="ru-RU" sz="2000" dirty="0">
                <a:cs typeface="Times New Roman" panose="02020603050405020304" pitchFamily="18" charset="0"/>
              </a:rPr>
              <a:t>На э</a:t>
            </a:r>
            <a:r>
              <a:rPr lang="ru-RU" sz="20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тапах применения новых знаний и СД, проверки и рефлексии)</a:t>
            </a:r>
            <a:endParaRPr lang="ru-RU" sz="2000" dirty="0">
              <a:cs typeface="Times New Roman" panose="020206030504050203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752F34C-A5F8-82DC-CEF9-CF3821B2DE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8809" y="4221088"/>
            <a:ext cx="7366121" cy="219739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880640A-2509-97C0-0807-6D37DF602C41}"/>
              </a:ext>
            </a:extLst>
          </p:cNvPr>
          <p:cNvSpPr txBox="1"/>
          <p:nvPr/>
        </p:nvSpPr>
        <p:spPr>
          <a:xfrm>
            <a:off x="539552" y="2413338"/>
            <a:ext cx="792088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400" dirty="0"/>
              <a:t>	Выборочное заполнение карты понятий. Педагог делает карту, таблицу, составляет текст и убирает часть понятий. Извлечённые понятия обязательно находятся в, составленной ранее, «Карте понятий».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AF045651-1915-AA72-9B77-AA0F4D6B8E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3968" y="985519"/>
            <a:ext cx="7449958" cy="963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270233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4306928C-A4F3-E765-5AC3-74EA2DCE1628}"/>
              </a:ext>
            </a:extLst>
          </p:cNvPr>
          <p:cNvSpPr txBox="1"/>
          <p:nvPr/>
        </p:nvSpPr>
        <p:spPr>
          <a:xfrm>
            <a:off x="683568" y="1948770"/>
            <a:ext cx="767136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000" dirty="0"/>
              <a:t>(</a:t>
            </a:r>
            <a:r>
              <a:rPr lang="ru-RU" sz="2000" dirty="0">
                <a:cs typeface="Times New Roman" panose="02020603050405020304" pitchFamily="18" charset="0"/>
              </a:rPr>
              <a:t>На э</a:t>
            </a:r>
            <a:r>
              <a:rPr lang="ru-RU" sz="20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тапах применения новых знаний и СД, проверки и рефлексии)</a:t>
            </a:r>
            <a:endParaRPr lang="ru-RU" sz="2000" dirty="0"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8E1B45F-8800-1EE9-5432-38A9F2D48428}"/>
              </a:ext>
            </a:extLst>
          </p:cNvPr>
          <p:cNvSpPr txBox="1"/>
          <p:nvPr/>
        </p:nvSpPr>
        <p:spPr>
          <a:xfrm>
            <a:off x="539552" y="2413338"/>
            <a:ext cx="792088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400" dirty="0"/>
              <a:t>Предлагается проблемная ситуация, ключ к решению которой лежит в «Карте понятий» либо в ее компонентах, либо в взаимосвязи между компонентами. При решении данных учебных задач «Карта понятий» может дополняться или уточняться.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4ECB9D3-BA29-FE0E-91DB-9B7B330DC0FA}"/>
              </a:ext>
            </a:extLst>
          </p:cNvPr>
          <p:cNvSpPr txBox="1"/>
          <p:nvPr/>
        </p:nvSpPr>
        <p:spPr>
          <a:xfrm>
            <a:off x="539552" y="4532927"/>
            <a:ext cx="806489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/>
              <a:t>Минусы: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400" dirty="0"/>
              <a:t>Рассчитан на учащихся с высокой познавательной активностью и логическим мышлением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8E01A2D-630D-FDC1-DF1D-05AE50C7EE4E}"/>
              </a:ext>
            </a:extLst>
          </p:cNvPr>
          <p:cNvSpPr txBox="1"/>
          <p:nvPr/>
        </p:nvSpPr>
        <p:spPr>
          <a:xfrm>
            <a:off x="1115616" y="1196752"/>
            <a:ext cx="72008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600" b="1" dirty="0"/>
              <a:t>Место «карт» в учебном процессе</a:t>
            </a:r>
          </a:p>
        </p:txBody>
      </p:sp>
    </p:spTree>
    <p:extLst>
      <p:ext uri="{BB962C8B-B14F-4D97-AF65-F5344CB8AC3E}">
        <p14:creationId xmlns:p14="http://schemas.microsoft.com/office/powerpoint/2010/main" val="7850681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81B3B996-4850-3564-E85B-2CC598E30B6D}"/>
              </a:ext>
            </a:extLst>
          </p:cNvPr>
          <p:cNvSpPr txBox="1"/>
          <p:nvPr/>
        </p:nvSpPr>
        <p:spPr>
          <a:xfrm>
            <a:off x="611560" y="692696"/>
            <a:ext cx="7684392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400" dirty="0"/>
              <a:t>Одной из главных целей обучения является формирование в сознании каждого ученика такой картины окружающего мира, которая возможно более точно соответствует его объективным связям и характеристикам.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CF7AC22-CB71-E845-8EB2-4C1CC9181A47}"/>
              </a:ext>
            </a:extLst>
          </p:cNvPr>
          <p:cNvSpPr txBox="1"/>
          <p:nvPr/>
        </p:nvSpPr>
        <p:spPr>
          <a:xfrm>
            <a:off x="445877" y="3434224"/>
            <a:ext cx="3667631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400" dirty="0"/>
              <a:t>значений и смыслов слов и знаков, которые становятся своеобразными следами предыдущего познавательного опыта. </a:t>
            </a:r>
            <a:endParaRPr lang="en-US" sz="2400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B3F7FE09-CD1F-BEC5-613D-480D0B4316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39952" y="3573016"/>
            <a:ext cx="4277989" cy="258879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308BFA5-68B9-7356-4091-6647D83FD4C4}"/>
              </a:ext>
            </a:extLst>
          </p:cNvPr>
          <p:cNvSpPr txBox="1"/>
          <p:nvPr/>
        </p:nvSpPr>
        <p:spPr>
          <a:xfrm>
            <a:off x="400313" y="2348880"/>
            <a:ext cx="829781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400" dirty="0"/>
              <a:t>Одним из способов отражения информации в памяти человека являются складывающиеся у него в голове </a:t>
            </a:r>
            <a:r>
              <a:rPr lang="ru-RU" sz="2400" b="1" dirty="0"/>
              <a:t>«когнитивные схемы» </a:t>
            </a:r>
            <a:r>
              <a:rPr lang="ru-RU" sz="2400" dirty="0"/>
              <a:t>– некие комплексы из образов, представлений, </a:t>
            </a:r>
          </a:p>
        </p:txBody>
      </p:sp>
    </p:spTree>
    <p:extLst>
      <p:ext uri="{BB962C8B-B14F-4D97-AF65-F5344CB8AC3E}">
        <p14:creationId xmlns:p14="http://schemas.microsoft.com/office/powerpoint/2010/main" val="203732897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3548" y="548680"/>
            <a:ext cx="8136904" cy="1224136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/>
              <a:t>Плюсы применения «карт подведения под понятия» и «карт понятий»</a:t>
            </a: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03547" y="1844824"/>
            <a:ext cx="8136905" cy="4320480"/>
          </a:xfrm>
        </p:spPr>
        <p:txBody>
          <a:bodyPr>
            <a:noAutofit/>
          </a:bodyPr>
          <a:lstStyle/>
          <a:p>
            <a:pPr marL="177800" indent="-177800" algn="just">
              <a:spcBef>
                <a:spcPts val="0"/>
              </a:spcBef>
            </a:pPr>
            <a:r>
              <a:rPr lang="ru-RU" b="1" i="1" dirty="0"/>
              <a:t>Развивают логическое и системное мышление.</a:t>
            </a:r>
          </a:p>
          <a:p>
            <a:pPr marL="177800" indent="-177800" algn="just">
              <a:spcBef>
                <a:spcPts val="0"/>
              </a:spcBef>
              <a:spcAft>
                <a:spcPts val="0"/>
              </a:spcAft>
            </a:pPr>
            <a:r>
              <a:rPr lang="ru-RU" dirty="0"/>
              <a:t>Позволяют обучающимся находиться в активной позиции и получить эффективный индивидуальный образовательный и результат, и продукт.</a:t>
            </a:r>
          </a:p>
          <a:p>
            <a:pPr marL="177800" indent="-177800" algn="just">
              <a:spcBef>
                <a:spcPts val="0"/>
              </a:spcBef>
              <a:spcAft>
                <a:spcPts val="0"/>
              </a:spcAft>
            </a:pPr>
            <a:r>
              <a:rPr lang="ru-RU" dirty="0"/>
              <a:t>Позволяют большой объем информации представить в компактном виде.</a:t>
            </a:r>
          </a:p>
          <a:p>
            <a:pPr marL="177800" indent="-177800" algn="just">
              <a:spcBef>
                <a:spcPts val="0"/>
              </a:spcBef>
              <a:spcAft>
                <a:spcPts val="0"/>
              </a:spcAft>
            </a:pPr>
            <a:r>
              <a:rPr lang="ru-RU" dirty="0"/>
              <a:t>Способствуют осмысленному конструированию определения понятия, системы понятий</a:t>
            </a:r>
          </a:p>
          <a:p>
            <a:pPr marL="177800" indent="-177800" algn="just">
              <a:spcBef>
                <a:spcPts val="0"/>
              </a:spcBef>
              <a:spcAft>
                <a:spcPts val="0"/>
              </a:spcAft>
            </a:pPr>
            <a:r>
              <a:rPr lang="ru-RU" dirty="0"/>
              <a:t>Формируют спектр познавательных УУД, </a:t>
            </a:r>
            <a:r>
              <a:rPr lang="ru-RU" dirty="0" smtClean="0"/>
              <a:t>читательскую </a:t>
            </a:r>
            <a:r>
              <a:rPr lang="ru-RU"/>
              <a:t>и </a:t>
            </a:r>
            <a:r>
              <a:rPr lang="ru-RU" smtClean="0"/>
              <a:t>естественно-научную </a:t>
            </a:r>
            <a:r>
              <a:rPr lang="ru-RU" dirty="0"/>
              <a:t>грамотности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3548" y="548680"/>
            <a:ext cx="8136904" cy="1224136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/>
              <a:t>Плюсы применения «карт подведения под понятия» и «карт понятий»</a:t>
            </a: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03547" y="1844824"/>
            <a:ext cx="8136905" cy="4320480"/>
          </a:xfrm>
        </p:spPr>
        <p:txBody>
          <a:bodyPr>
            <a:noAutofit/>
          </a:bodyPr>
          <a:lstStyle/>
          <a:p>
            <a:pPr marL="177800" indent="-177800" algn="just">
              <a:spcBef>
                <a:spcPts val="0"/>
              </a:spcBef>
            </a:pPr>
            <a:endParaRPr lang="ru-RU" b="1" i="1" dirty="0"/>
          </a:p>
          <a:p>
            <a:pPr marL="177800" indent="-177800" algn="just">
              <a:spcBef>
                <a:spcPts val="0"/>
              </a:spcBef>
            </a:pPr>
            <a:r>
              <a:rPr lang="ru-RU" dirty="0"/>
              <a:t>Могут применяться при выполнении различных учебных заданий и задач на разных этапах и типах уроков.</a:t>
            </a:r>
          </a:p>
          <a:p>
            <a:pPr marL="177800" indent="-177800" algn="just">
              <a:spcBef>
                <a:spcPts val="0"/>
              </a:spcBef>
            </a:pPr>
            <a:r>
              <a:rPr lang="ru-RU" dirty="0"/>
              <a:t>Позволяют возвращаться и, при необходимости, дополнять чрез некоторое время. </a:t>
            </a:r>
          </a:p>
          <a:p>
            <a:pPr marL="177800" indent="-177800" algn="just">
              <a:spcBef>
                <a:spcPts val="0"/>
              </a:spcBef>
            </a:pPr>
            <a:r>
              <a:rPr lang="ru-RU" dirty="0"/>
              <a:t>Повышают эффективность подготовки учащихся </a:t>
            </a:r>
            <a:br>
              <a:rPr lang="ru-RU" dirty="0"/>
            </a:br>
            <a:r>
              <a:rPr lang="ru-RU" dirty="0"/>
              <a:t>к ВПР, ОГЭ, ЕГЭ и олимпиадам</a:t>
            </a:r>
          </a:p>
        </p:txBody>
      </p:sp>
    </p:spTree>
    <p:extLst>
      <p:ext uri="{BB962C8B-B14F-4D97-AF65-F5344CB8AC3E}">
        <p14:creationId xmlns:p14="http://schemas.microsoft.com/office/powerpoint/2010/main" val="20973881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DB412AA-E6E0-0266-8913-93A2FFA0892A}"/>
              </a:ext>
            </a:extLst>
          </p:cNvPr>
          <p:cNvSpPr txBox="1"/>
          <p:nvPr/>
        </p:nvSpPr>
        <p:spPr>
          <a:xfrm>
            <a:off x="467544" y="2348880"/>
            <a:ext cx="8280920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000" dirty="0"/>
              <a:t>Таким образом, можно заключить, что технология использования «Карты подведения под понятие»</a:t>
            </a:r>
            <a:br>
              <a:rPr lang="ru-RU" sz="3000" dirty="0"/>
            </a:br>
            <a:r>
              <a:rPr lang="ru-RU" sz="3000" dirty="0"/>
              <a:t> и «Карты понятий» как основы для организации учебно-познавательной </a:t>
            </a:r>
            <a:r>
              <a:rPr lang="ru-RU" sz="3000"/>
              <a:t>деятельности обучающихся, </a:t>
            </a:r>
            <a:r>
              <a:rPr lang="ru-RU" sz="3000" dirty="0"/>
              <a:t>является весьма перспективной альтернативой репродуктивному образованию </a:t>
            </a:r>
            <a:br>
              <a:rPr lang="ru-RU" sz="3000" dirty="0"/>
            </a:br>
            <a:r>
              <a:rPr lang="ru-RU" sz="3000" dirty="0"/>
              <a:t>и позволяет существенно повысить уровень когнитивной компетентности учащихся.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6EDFB80-250D-7B17-F238-0B529E2CC3A5}"/>
              </a:ext>
            </a:extLst>
          </p:cNvPr>
          <p:cNvSpPr txBox="1"/>
          <p:nvPr/>
        </p:nvSpPr>
        <p:spPr>
          <a:xfrm>
            <a:off x="3082398" y="1268760"/>
            <a:ext cx="297920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600" b="1" dirty="0"/>
              <a:t>Заключение</a:t>
            </a:r>
          </a:p>
        </p:txBody>
      </p:sp>
    </p:spTree>
    <p:extLst>
      <p:ext uri="{BB962C8B-B14F-4D97-AF65-F5344CB8AC3E}">
        <p14:creationId xmlns:p14="http://schemas.microsoft.com/office/powerpoint/2010/main" val="281668851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28596" y="2428868"/>
            <a:ext cx="8229600" cy="1143000"/>
          </a:xfrm>
        </p:spPr>
        <p:txBody>
          <a:bodyPr/>
          <a:lstStyle/>
          <a:p>
            <a:r>
              <a:rPr lang="ru-RU" dirty="0"/>
              <a:t>СПАСИБО ЗА ВНИМАНИЕ!!!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53A20FBC-909F-B1BA-63BF-DB4142577EE4}"/>
              </a:ext>
            </a:extLst>
          </p:cNvPr>
          <p:cNvSpPr txBox="1"/>
          <p:nvPr/>
        </p:nvSpPr>
        <p:spPr>
          <a:xfrm>
            <a:off x="467544" y="476672"/>
            <a:ext cx="7920880" cy="38472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400" dirty="0"/>
              <a:t>	</a:t>
            </a:r>
            <a:r>
              <a:rPr lang="ru-RU" sz="2300" dirty="0"/>
              <a:t>Когнитивные схемы представляют собой структуры </a:t>
            </a:r>
            <a:br>
              <a:rPr lang="ru-RU" sz="2300" dirty="0"/>
            </a:br>
            <a:r>
              <a:rPr lang="ru-RU" sz="2300" dirty="0"/>
              <a:t>и шаблоны, которые присутствуют в нашем мышлении и влияют на восприятие и интерпретацию информации. Они являются основой для наших убеждений, ожиданий, рассуждений и принятия решений. </a:t>
            </a:r>
          </a:p>
          <a:p>
            <a:pPr algn="just"/>
            <a:endParaRPr lang="ru-RU" sz="2300" dirty="0"/>
          </a:p>
          <a:p>
            <a:pPr algn="just"/>
            <a:r>
              <a:rPr lang="ru-RU" sz="2400" dirty="0"/>
              <a:t>	</a:t>
            </a:r>
          </a:p>
          <a:p>
            <a:pPr algn="just"/>
            <a:endParaRPr lang="ru-RU" sz="2400" dirty="0"/>
          </a:p>
          <a:p>
            <a:pPr algn="just"/>
            <a:endParaRPr lang="ru-RU" sz="2400" dirty="0"/>
          </a:p>
          <a:p>
            <a:pPr algn="just"/>
            <a:endParaRPr lang="ru-RU" sz="2400" dirty="0"/>
          </a:p>
          <a:p>
            <a:endParaRPr lang="ru-RU" sz="900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77862B6-2BB0-4CCA-1355-42FD497136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8024" y="2513206"/>
            <a:ext cx="3972464" cy="201776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0C6C698-A2FA-DE5C-2A55-3037C2D74194}"/>
              </a:ext>
            </a:extLst>
          </p:cNvPr>
          <p:cNvSpPr txBox="1"/>
          <p:nvPr/>
        </p:nvSpPr>
        <p:spPr>
          <a:xfrm>
            <a:off x="467544" y="2420888"/>
            <a:ext cx="4320480" cy="1862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300" dirty="0"/>
              <a:t>	Одной из основных функций когнитивных схем является упрощение и категоризация информации вокруг нас при ее усвоении и присвоении.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00446D9-6B0A-AD85-C78D-67A6D6B7999C}"/>
              </a:ext>
            </a:extLst>
          </p:cNvPr>
          <p:cNvSpPr txBox="1"/>
          <p:nvPr/>
        </p:nvSpPr>
        <p:spPr>
          <a:xfrm>
            <a:off x="448179" y="4509120"/>
            <a:ext cx="8311791" cy="15081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300" dirty="0"/>
              <a:t>	Основная задача учителя состоит в создании условий для визуализации когнитивных схем учащихся, их корректировки</a:t>
            </a:r>
            <a:br>
              <a:rPr lang="ru-RU" sz="2300" dirty="0"/>
            </a:br>
            <a:r>
              <a:rPr lang="ru-RU" sz="2300" dirty="0"/>
              <a:t> и максимального приближения к изучаемому объекту и истиной картине мира. </a:t>
            </a:r>
          </a:p>
        </p:txBody>
      </p:sp>
    </p:spTree>
    <p:extLst>
      <p:ext uri="{BB962C8B-B14F-4D97-AF65-F5344CB8AC3E}">
        <p14:creationId xmlns:p14="http://schemas.microsoft.com/office/powerpoint/2010/main" val="35679935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72A67BE3-5F85-1BDB-4D8B-29D156743192}"/>
              </a:ext>
            </a:extLst>
          </p:cNvPr>
          <p:cNvSpPr txBox="1"/>
          <p:nvPr/>
        </p:nvSpPr>
        <p:spPr>
          <a:xfrm>
            <a:off x="467544" y="476672"/>
            <a:ext cx="7920880" cy="36317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400" dirty="0"/>
              <a:t>	Среди более простых когнитивных схем отражения учебного содержания выделяются: составление плана этого содержания; построение в определенном порядке серии вопросов к содержанию и ответы на них; тезисное отражение содержания; конспектирование содержания и др. </a:t>
            </a:r>
          </a:p>
          <a:p>
            <a:endParaRPr lang="ru-RU" sz="1400" dirty="0"/>
          </a:p>
          <a:p>
            <a:pPr algn="just"/>
            <a:r>
              <a:rPr lang="ru-RU" sz="2400" dirty="0"/>
              <a:t>Но наиболее эффективными являются логические </a:t>
            </a:r>
            <a:br>
              <a:rPr lang="ru-RU" sz="2400" dirty="0"/>
            </a:br>
            <a:r>
              <a:rPr lang="ru-RU" sz="2400" dirty="0"/>
              <a:t>модели-карты отражения содержания, а их активное использование – это эффективный прием развития мыслительных процессов обучающихся.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C50794C-1049-5626-E963-4F69F1787F5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221088"/>
            <a:ext cx="2511681" cy="1368152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ABEE6C7D-8366-B83F-BFA7-24B742FCC49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4066" y="4221088"/>
            <a:ext cx="2642070" cy="1368152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CA69AE89-2029-9599-B565-B34886265EE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4221088"/>
            <a:ext cx="2638580" cy="1368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13342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B6B040E-8CBC-27B3-14EA-615347888F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544" y="1340768"/>
            <a:ext cx="8190911" cy="3960440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8436D758-2B1B-3C4D-6052-69C00DD30F79}"/>
              </a:ext>
            </a:extLst>
          </p:cNvPr>
          <p:cNvSpPr/>
          <p:nvPr/>
        </p:nvSpPr>
        <p:spPr>
          <a:xfrm>
            <a:off x="5076056" y="3573016"/>
            <a:ext cx="1224136" cy="288032"/>
          </a:xfrm>
          <a:prstGeom prst="rect">
            <a:avLst/>
          </a:prstGeom>
          <a:solidFill>
            <a:schemeClr val="accent1"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61892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80F0213-FE2B-11FF-D562-6F1A576AEE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915" y="1133154"/>
            <a:ext cx="8202170" cy="4591691"/>
          </a:xfrm>
          <a:prstGeom prst="rect">
            <a:avLst/>
          </a:prstGeom>
        </p:spPr>
      </p:pic>
      <p:sp>
        <p:nvSpPr>
          <p:cNvPr id="3" name="Овал 2">
            <a:extLst>
              <a:ext uri="{FF2B5EF4-FFF2-40B4-BE49-F238E27FC236}">
                <a16:creationId xmlns:a16="http://schemas.microsoft.com/office/drawing/2014/main" id="{78450088-51F8-F981-7DC9-E7D91E3A22A0}"/>
              </a:ext>
            </a:extLst>
          </p:cNvPr>
          <p:cNvSpPr/>
          <p:nvPr/>
        </p:nvSpPr>
        <p:spPr>
          <a:xfrm>
            <a:off x="5148064" y="2492896"/>
            <a:ext cx="1944216" cy="432048"/>
          </a:xfrm>
          <a:prstGeom prst="ellipse">
            <a:avLst/>
          </a:prstGeom>
          <a:solidFill>
            <a:schemeClr val="accent1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>
            <a:extLst>
              <a:ext uri="{FF2B5EF4-FFF2-40B4-BE49-F238E27FC236}">
                <a16:creationId xmlns:a16="http://schemas.microsoft.com/office/drawing/2014/main" id="{6E914894-2C45-EFDF-185B-532FE3FF0B60}"/>
              </a:ext>
            </a:extLst>
          </p:cNvPr>
          <p:cNvSpPr/>
          <p:nvPr/>
        </p:nvSpPr>
        <p:spPr>
          <a:xfrm>
            <a:off x="5148064" y="3852638"/>
            <a:ext cx="1944216" cy="432048"/>
          </a:xfrm>
          <a:prstGeom prst="ellipse">
            <a:avLst/>
          </a:prstGeom>
          <a:solidFill>
            <a:schemeClr val="accent1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B0B8E7CA-257E-729C-4798-B46C48C42498}"/>
              </a:ext>
            </a:extLst>
          </p:cNvPr>
          <p:cNvSpPr/>
          <p:nvPr/>
        </p:nvSpPr>
        <p:spPr>
          <a:xfrm>
            <a:off x="5148064" y="5283472"/>
            <a:ext cx="1944216" cy="432048"/>
          </a:xfrm>
          <a:prstGeom prst="ellipse">
            <a:avLst/>
          </a:prstGeom>
          <a:solidFill>
            <a:schemeClr val="accent1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53416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B34D055F-1473-775D-0426-071406CC14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432" y="836712"/>
            <a:ext cx="8207024" cy="504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2868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C696280-0CE6-C1F5-17D9-2925239D63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493658" y="-675456"/>
            <a:ext cx="6156684" cy="8208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6943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4AFEA13-219D-F03F-8C6B-9F58827504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394648" y="-828473"/>
            <a:ext cx="6426714" cy="8568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83059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D9B247"/>
      </a:accent1>
      <a:accent2>
        <a:srgbClr val="CC702D"/>
      </a:accent2>
      <a:accent3>
        <a:srgbClr val="B53A31"/>
      </a:accent3>
      <a:accent4>
        <a:srgbClr val="815F56"/>
      </a:accent4>
      <a:accent5>
        <a:srgbClr val="AE9E7C"/>
      </a:accent5>
      <a:accent6>
        <a:srgbClr val="7B8864"/>
      </a:accent6>
      <a:hlink>
        <a:srgbClr val="BB7826"/>
      </a:hlink>
      <a:folHlink>
        <a:srgbClr val="CF9C5F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E4E49EB0-FB00-41F5-9359-4843D783A23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1385</TotalTime>
  <Words>422</Words>
  <Application>Microsoft Office PowerPoint</Application>
  <PresentationFormat>Экран (4:3)</PresentationFormat>
  <Paragraphs>62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8" baseType="lpstr">
      <vt:lpstr>Arial</vt:lpstr>
      <vt:lpstr>Calibri</vt:lpstr>
      <vt:lpstr>Garamond</vt:lpstr>
      <vt:lpstr>Times New Roman</vt:lpstr>
      <vt:lpstr>Натуральные материалы</vt:lpstr>
      <vt:lpstr>Конструирование  «Карты подведение под понятие» и «Карт понятий» как логических основ осмысленного освоения учебного содержания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1. «Карта понятий» отражает систему понятий и связей между ними. 2. Основной объект-понятие должен находиться в центре карты. От него расходятся стрелки-связи с другими объектами-понятиями. 3. Связи должны иметь поясняющие названия в виде глаголов. 4. Оформление объектов-понятий, несущих одну и ту же смысловую нагрузку, должно быть идентичным (форма и цвет, вид текста и т.п.). 5. Объекты-понятия на карте можно сопровождать рисунками и примечаниями, раскрывающими смысл понятия.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Плюсы применения «карт подведения под понятия» и «карт понятий»</vt:lpstr>
      <vt:lpstr>Плюсы применения «карт подведения под понятия» и «карт понятий»</vt:lpstr>
      <vt:lpstr>Презентация PowerPoint</vt:lpstr>
      <vt:lpstr>СПАСИБО ЗА ВНИМАНИЕ!!!</vt:lpstr>
    </vt:vector>
  </TitlesOfParts>
  <Company>Reanimator Extreme Edition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ПРИМЕНЕНИЕ  КАРТ ПОНЯТИЙ  НА УРОКАХ БИОЛОГИИ</dc:title>
  <dc:creator>Витек</dc:creator>
  <cp:lastModifiedBy>student</cp:lastModifiedBy>
  <cp:revision>46</cp:revision>
  <dcterms:created xsi:type="dcterms:W3CDTF">2021-12-21T15:28:19Z</dcterms:created>
  <dcterms:modified xsi:type="dcterms:W3CDTF">2024-03-14T04:09:30Z</dcterms:modified>
</cp:coreProperties>
</file>