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82" r:id="rId3"/>
    <p:sldId id="317" r:id="rId4"/>
    <p:sldId id="324" r:id="rId5"/>
    <p:sldId id="310" r:id="rId6"/>
    <p:sldId id="318" r:id="rId7"/>
    <p:sldId id="319" r:id="rId8"/>
    <p:sldId id="320" r:id="rId9"/>
    <p:sldId id="311" r:id="rId10"/>
    <p:sldId id="312" r:id="rId11"/>
    <p:sldId id="321" r:id="rId12"/>
    <p:sldId id="322" r:id="rId13"/>
    <p:sldId id="32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7E19"/>
    <a:srgbClr val="669900"/>
    <a:srgbClr val="666633"/>
    <a:srgbClr val="006699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457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DB87E-638E-4614-9557-656A5603C093}" type="datetimeFigureOut">
              <a:rPr lang="ru-RU" smtClean="0"/>
              <a:t>05.10.2024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03856C-6A8E-40BC-AF8C-903B5BA1BD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37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A216153A-DAAC-418D-AA68-76A803F57866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/>
              <a:t>2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68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4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5114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27584" y="1772816"/>
            <a:ext cx="777686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lang="ru-RU" sz="4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052736"/>
            <a:ext cx="6284242" cy="468111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000" i="1" dirty="0">
                <a:solidFill>
                  <a:srgbClr val="666633"/>
                </a:solidFill>
                <a:latin typeface="Source Serif Pro Black" panose="02040903050405020204" pitchFamily="18" charset="0"/>
                <a:ea typeface="Source Serif Pro Black" panose="02040903050405020204" pitchFamily="18" charset="0"/>
                <a:cs typeface="Times New Roman" pitchFamily="18" charset="0"/>
              </a:rPr>
              <a:t>Конструирование учебных заданий и учебных задач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4225F71-1D54-4133-9C91-A640ABCEE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620688"/>
            <a:ext cx="2481287" cy="15485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67D482-F166-47D0-8CD7-823A5EA19C7D}"/>
              </a:ext>
            </a:extLst>
          </p:cNvPr>
          <p:cNvSpPr txBox="1"/>
          <p:nvPr/>
        </p:nvSpPr>
        <p:spPr>
          <a:xfrm>
            <a:off x="650553" y="2133726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Source Serif Pro Black" panose="02040903050405020204" pitchFamily="18" charset="0"/>
                <a:ea typeface="Source Serif Pro Black" panose="02040903050405020204" pitchFamily="18" charset="0"/>
              </a:rPr>
              <a:t>действие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72DAF5-A080-4379-889D-2980DADFF555}"/>
              </a:ext>
            </a:extLst>
          </p:cNvPr>
          <p:cNvSpPr txBox="1"/>
          <p:nvPr/>
        </p:nvSpPr>
        <p:spPr>
          <a:xfrm>
            <a:off x="2555776" y="3105834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Source Serif Pro Black" panose="02040903050405020204" pitchFamily="18" charset="0"/>
                <a:ea typeface="Source Serif Pro Black" panose="02040903050405020204" pitchFamily="18" charset="0"/>
              </a:rPr>
              <a:t>объект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70DA11-AAB5-4609-803B-9E1CE66394C4}"/>
              </a:ext>
            </a:extLst>
          </p:cNvPr>
          <p:cNvSpPr txBox="1"/>
          <p:nvPr/>
        </p:nvSpPr>
        <p:spPr>
          <a:xfrm>
            <a:off x="4695765" y="422108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669900"/>
                </a:solidFill>
                <a:latin typeface="Source Serif Pro Black" panose="02040903050405020204" pitchFamily="18" charset="0"/>
                <a:ea typeface="Source Serif Pro Black" panose="02040903050405020204" pitchFamily="18" charset="0"/>
              </a:rPr>
              <a:t>контекст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5B7A06-6D70-4FC9-998F-66E85FB89670}"/>
              </a:ext>
            </a:extLst>
          </p:cNvPr>
          <p:cNvSpPr txBox="1"/>
          <p:nvPr/>
        </p:nvSpPr>
        <p:spPr>
          <a:xfrm>
            <a:off x="827584" y="980728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A77E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64496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43B79D7-6DD7-4910-8D55-489034D5B7B7}"/>
              </a:ext>
            </a:extLst>
          </p:cNvPr>
          <p:cNvSpPr txBox="1"/>
          <p:nvPr/>
        </p:nvSpPr>
        <p:spPr>
          <a:xfrm>
            <a:off x="467544" y="1101067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Вставить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третью форму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глагола,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данного в инфинитиве.</a:t>
            </a: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9FD13C-3477-4660-A9DA-20DCE79BC7A4}"/>
              </a:ext>
            </a:extLst>
          </p:cNvPr>
          <p:cNvSpPr txBox="1"/>
          <p:nvPr/>
        </p:nvSpPr>
        <p:spPr>
          <a:xfrm>
            <a:off x="539552" y="2821884"/>
            <a:ext cx="7920880" cy="254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Вставить глагол по смыслу, используя нужную грамматическую форму.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Выбрать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глагол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смыслу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Использовать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 глагола 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зависимости от времени.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A928CF-1BD8-4BFC-8814-E59A96594DBD}"/>
              </a:ext>
            </a:extLst>
          </p:cNvPr>
          <p:cNvSpPr txBox="1"/>
          <p:nvPr/>
        </p:nvSpPr>
        <p:spPr>
          <a:xfrm>
            <a:off x="899592" y="514417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A77E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F1CBC7-61CB-4DAB-AE31-00C7732124BF}"/>
              </a:ext>
            </a:extLst>
          </p:cNvPr>
          <p:cNvSpPr txBox="1"/>
          <p:nvPr/>
        </p:nvSpPr>
        <p:spPr>
          <a:xfrm>
            <a:off x="899592" y="211860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A77E1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33389262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79BA3C-4CC3-4140-A5DD-F648AFDE49DA}"/>
              </a:ext>
            </a:extLst>
          </p:cNvPr>
          <p:cNvSpPr txBox="1"/>
          <p:nvPr/>
        </p:nvSpPr>
        <p:spPr>
          <a:xfrm>
            <a:off x="899592" y="1556792"/>
            <a:ext cx="70567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Вывод</a:t>
            </a:r>
            <a:r>
              <a:rPr lang="ru-RU" dirty="0"/>
              <a:t>: </a:t>
            </a:r>
            <a:r>
              <a:rPr lang="ru-RU" sz="2400" b="1" dirty="0">
                <a:solidFill>
                  <a:srgbClr val="C00000"/>
                </a:solidFill>
              </a:rPr>
              <a:t>правильно сформулированное задание дает четкий вектор деятельности обучающегося,  действия становятся более осмысленными, экономится время выполнения задания, улучшается качество деятельности и как следствие – получаем более качественный результат.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D674A4-AE58-439B-B475-2E4135F5FA56}"/>
              </a:ext>
            </a:extLst>
          </p:cNvPr>
          <p:cNvSpPr txBox="1"/>
          <p:nvPr/>
        </p:nvSpPr>
        <p:spPr>
          <a:xfrm>
            <a:off x="1151620" y="62068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Качество образовательного результата</a:t>
            </a:r>
          </a:p>
        </p:txBody>
      </p:sp>
    </p:spTree>
    <p:extLst>
      <p:ext uri="{BB962C8B-B14F-4D97-AF65-F5344CB8AC3E}">
        <p14:creationId xmlns:p14="http://schemas.microsoft.com/office/powerpoint/2010/main" val="2546876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2E13E3-9DE5-449C-B218-699BB6F515C7}"/>
              </a:ext>
            </a:extLst>
          </p:cNvPr>
          <p:cNvSpPr txBox="1"/>
          <p:nvPr/>
        </p:nvSpPr>
        <p:spPr>
          <a:xfrm>
            <a:off x="2627784" y="69269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</a:rPr>
              <a:t>Важно!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CE9946-26EF-4403-B060-DD6136812E75}"/>
              </a:ext>
            </a:extLst>
          </p:cNvPr>
          <p:cNvSpPr txBox="1"/>
          <p:nvPr/>
        </p:nvSpPr>
        <p:spPr>
          <a:xfrm>
            <a:off x="1043608" y="1772816"/>
            <a:ext cx="756084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i="1" dirty="0"/>
              <a:t>Логическая последовательность  задач и заданий внутри урока.</a:t>
            </a:r>
          </a:p>
          <a:p>
            <a:pPr marL="342900" indent="-342900">
              <a:buAutoNum type="arabicPeriod"/>
            </a:pPr>
            <a:r>
              <a:rPr lang="ru-RU" sz="2800" b="1" i="1" dirty="0"/>
              <a:t>Проявление гибкости, динамичности.</a:t>
            </a:r>
          </a:p>
          <a:p>
            <a:pPr marL="342900" indent="-342900">
              <a:buAutoNum type="arabicPeriod"/>
            </a:pPr>
            <a:r>
              <a:rPr lang="ru-RU" sz="2800" b="1" i="1" dirty="0"/>
              <a:t>Достаточный , но не избыточный, контекст в задании.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6911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Line 1"/>
          <p:cNvSpPr>
            <a:spLocks noChangeShapeType="1"/>
          </p:cNvSpPr>
          <p:nvPr/>
        </p:nvSpPr>
        <p:spPr bwMode="auto">
          <a:xfrm>
            <a:off x="755650" y="908050"/>
            <a:ext cx="7632700" cy="1588"/>
          </a:xfrm>
          <a:prstGeom prst="line">
            <a:avLst/>
          </a:prstGeom>
          <a:noFill/>
          <a:ln w="19080" cap="sq">
            <a:solidFill>
              <a:srgbClr val="7C849E"/>
            </a:solidFill>
            <a:miter lim="800000"/>
            <a:headEnd/>
            <a:tailEnd/>
          </a:ln>
          <a:effectLst>
            <a:outerShdw dist="153753" dir="2700000" algn="ctr" rotWithShape="0">
              <a:srgbClr val="4A4F5F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9" name="AutoShape 8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8101013" y="6021388"/>
            <a:ext cx="358775" cy="360362"/>
          </a:xfrm>
          <a:prstGeom prst="actionButtonBackPrevious">
            <a:avLst/>
          </a:prstGeom>
          <a:solidFill>
            <a:srgbClr val="D2D5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1030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532813" y="6021388"/>
            <a:ext cx="287337" cy="358775"/>
          </a:xfrm>
          <a:prstGeom prst="actionButtonForwardNext">
            <a:avLst/>
          </a:prstGeom>
          <a:solidFill>
            <a:srgbClr val="D2D5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557344"/>
              </p:ext>
            </p:extLst>
          </p:nvPr>
        </p:nvGraphicFramePr>
        <p:xfrm>
          <a:off x="523746" y="255220"/>
          <a:ext cx="8120063" cy="6124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Точечный рисунок" r:id="rId4" imgW="5704762" imgH="4314286" progId="Paint.Picture">
                  <p:embed/>
                </p:oleObj>
              </mc:Choice>
              <mc:Fallback>
                <p:oleObj name="Точечный рисунок" r:id="rId4" imgW="5704762" imgH="4314286" progId="Paint.Picture">
                  <p:embed/>
                  <p:pic>
                    <p:nvPicPr>
                      <p:cNvPr id="10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746" y="255220"/>
                        <a:ext cx="8120063" cy="61249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Прямоугольник 2"/>
          <p:cNvSpPr>
            <a:spLocks noChangeArrowheads="1"/>
          </p:cNvSpPr>
          <p:nvPr/>
        </p:nvSpPr>
        <p:spPr bwMode="auto">
          <a:xfrm>
            <a:off x="851693" y="366713"/>
            <a:ext cx="336026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buSzPct val="100000"/>
              <a:buFont typeface="Times New Roman" panose="02020603050405020304" pitchFamily="18" charset="0"/>
              <a:buNone/>
            </a:pPr>
            <a:br>
              <a:rPr lang="ru-RU" altLang="ru-RU" sz="3200" dirty="0">
                <a:solidFill>
                  <a:srgbClr val="0C40B4"/>
                </a:solidFill>
                <a:latin typeface="Arial Black" panose="020B0A04020102020204" pitchFamily="34" charset="0"/>
              </a:rPr>
            </a:br>
            <a:endParaRPr lang="ru-RU" altLang="ru-RU" sz="3200" dirty="0">
              <a:solidFill>
                <a:srgbClr val="0C40B4"/>
              </a:solidFill>
              <a:latin typeface="Arial Black" panose="020B0A04020102020204" pitchFamily="34" charset="0"/>
            </a:endParaRPr>
          </a:p>
        </p:txBody>
      </p:sp>
      <p:sp>
        <p:nvSpPr>
          <p:cNvPr id="1033" name="Прямоугольник 3"/>
          <p:cNvSpPr>
            <a:spLocks noChangeArrowheads="1"/>
          </p:cNvSpPr>
          <p:nvPr/>
        </p:nvSpPr>
        <p:spPr bwMode="auto">
          <a:xfrm>
            <a:off x="500191" y="1964900"/>
            <a:ext cx="6141016" cy="1164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ts val="700"/>
              </a:spcBef>
              <a:buClr>
                <a:srgbClr val="5F5F5F"/>
              </a:buClr>
              <a:buSzPct val="100000"/>
            </a:pPr>
            <a:endParaRPr lang="ru-RU" altLang="ru-RU" sz="3200" dirty="0">
              <a:solidFill>
                <a:srgbClr val="000000"/>
              </a:solidFill>
            </a:endParaRPr>
          </a:p>
          <a:p>
            <a:pPr eaLnBrk="1" hangingPunct="1">
              <a:spcBef>
                <a:spcPts val="775"/>
              </a:spcBef>
              <a:buClr>
                <a:srgbClr val="5F5F5F"/>
              </a:buClr>
              <a:buSzPct val="100000"/>
              <a:buFont typeface="Wingdings" panose="05000000000000000000" pitchFamily="2" charset="2"/>
              <a:buChar char=""/>
            </a:pPr>
            <a:endParaRPr lang="ru-RU" altLang="ru-RU" sz="3100" dirty="0">
              <a:solidFill>
                <a:srgbClr val="0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9B79A3-BF2A-43F3-9C34-34CD7BBB13E8}"/>
              </a:ext>
            </a:extLst>
          </p:cNvPr>
          <p:cNvSpPr txBox="1"/>
          <p:nvPr/>
        </p:nvSpPr>
        <p:spPr>
          <a:xfrm>
            <a:off x="755651" y="908050"/>
            <a:ext cx="765625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i="1" dirty="0">
              <a:solidFill>
                <a:srgbClr val="0070C0"/>
              </a:solidFill>
              <a:latin typeface="Source Serif Pro Black" panose="02040903050405020204" pitchFamily="18" charset="0"/>
              <a:ea typeface="Source Serif Pro Black" panose="02040903050405020204" pitchFamily="18" charset="0"/>
            </a:endParaRPr>
          </a:p>
          <a:p>
            <a:endParaRPr lang="ru-RU" sz="3200" i="1" dirty="0">
              <a:solidFill>
                <a:srgbClr val="0070C0"/>
              </a:solidFill>
              <a:latin typeface="Source Serif Pro Black" panose="02040903050405020204" pitchFamily="18" charset="0"/>
              <a:ea typeface="Source Serif Pro Black" panose="02040903050405020204" pitchFamily="18" charset="0"/>
            </a:endParaRPr>
          </a:p>
          <a:p>
            <a:endParaRPr lang="ru-RU" sz="3200" i="1" dirty="0">
              <a:solidFill>
                <a:srgbClr val="0070C0"/>
              </a:solidFill>
              <a:latin typeface="Source Serif Pro Black" panose="02040903050405020204" pitchFamily="18" charset="0"/>
              <a:ea typeface="Source Serif Pro Black" panose="02040903050405020204" pitchFamily="18" charset="0"/>
            </a:endParaRPr>
          </a:p>
          <a:p>
            <a:endParaRPr lang="ru-RU" sz="3200" i="1" dirty="0">
              <a:solidFill>
                <a:srgbClr val="0070C0"/>
              </a:solidFill>
              <a:latin typeface="Source Serif Pro Black" panose="02040903050405020204" pitchFamily="18" charset="0"/>
              <a:ea typeface="Source Serif Pro Black" panose="02040903050405020204" pitchFamily="18" charset="0"/>
            </a:endParaRPr>
          </a:p>
          <a:p>
            <a:endParaRPr lang="ru-RU" sz="3200" i="1" dirty="0">
              <a:solidFill>
                <a:srgbClr val="0070C0"/>
              </a:solidFill>
              <a:latin typeface="Source Serif Pro Black" panose="02040903050405020204" pitchFamily="18" charset="0"/>
              <a:ea typeface="Source Serif Pro Black" panose="02040903050405020204" pitchFamily="18" charset="0"/>
            </a:endParaRPr>
          </a:p>
          <a:p>
            <a:r>
              <a:rPr lang="ru-RU" sz="3200" i="1" dirty="0">
                <a:solidFill>
                  <a:srgbClr val="A77E19"/>
                </a:solidFill>
                <a:latin typeface="Source Serif Pro Black" panose="02040903050405020204" pitchFamily="18" charset="0"/>
                <a:ea typeface="Source Serif Pro Black" panose="02040903050405020204" pitchFamily="18" charset="0"/>
              </a:rPr>
              <a:t>Цель ИД: получение иного качества образовательных результатов обучающихся посредством получения иного качества образовательной деятельности.</a:t>
            </a:r>
          </a:p>
          <a:p>
            <a:endParaRPr lang="ru-RU" sz="3200" i="1" dirty="0">
              <a:solidFill>
                <a:srgbClr val="0070C0"/>
              </a:solidFill>
              <a:latin typeface="Source Serif Pro Black" panose="02040903050405020204" pitchFamily="18" charset="0"/>
              <a:ea typeface="Source Serif Pro Black" panose="020409030504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4752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04F935-B783-40FB-B733-F17887B501B5}"/>
              </a:ext>
            </a:extLst>
          </p:cNvPr>
          <p:cNvSpPr txBox="1"/>
          <p:nvPr/>
        </p:nvSpPr>
        <p:spPr>
          <a:xfrm>
            <a:off x="1187624" y="1124744"/>
            <a:ext cx="72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solidFill>
                  <a:srgbClr val="A77E19"/>
                </a:solidFill>
                <a:latin typeface="Source Serif Pro Black" panose="02040903050405020204" pitchFamily="18" charset="0"/>
                <a:ea typeface="Source Serif Pro Black" panose="02040903050405020204" pitchFamily="18" charset="0"/>
              </a:rPr>
              <a:t> Единицы образовательной деятельности  </a:t>
            </a:r>
            <a:endParaRPr lang="ru-RU" sz="2800" i="1" dirty="0">
              <a:latin typeface="Source Code Pro Black" panose="020B0809030403020204" pitchFamily="49" charset="0"/>
              <a:ea typeface="Source Code Pro Black" panose="020B0809030403020204" pitchFamily="49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17B2-3222-4294-9F94-09B00FDBA520}"/>
              </a:ext>
            </a:extLst>
          </p:cNvPr>
          <p:cNvSpPr txBox="1"/>
          <p:nvPr/>
        </p:nvSpPr>
        <p:spPr>
          <a:xfrm>
            <a:off x="2627784" y="2207139"/>
            <a:ext cx="489654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i="1" dirty="0">
              <a:solidFill>
                <a:srgbClr val="A77E19"/>
              </a:solidFill>
              <a:latin typeface="Source Serif Pro Black" panose="02040903050405020204" pitchFamily="18" charset="0"/>
              <a:ea typeface="Source Serif Pro Black" panose="020409030504050202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>
                <a:solidFill>
                  <a:srgbClr val="A77E19"/>
                </a:solidFill>
                <a:latin typeface="Source Serif Pro Black" panose="02040903050405020204" pitchFamily="18" charset="0"/>
                <a:ea typeface="Source Serif Pro Black" panose="02040903050405020204" pitchFamily="18" charset="0"/>
              </a:rPr>
              <a:t>Учебная тема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>
                <a:solidFill>
                  <a:srgbClr val="A77E19"/>
                </a:solidFill>
                <a:latin typeface="Source Serif Pro Black" panose="02040903050405020204" pitchFamily="18" charset="0"/>
                <a:ea typeface="Source Serif Pro Black" panose="02040903050405020204" pitchFamily="18" charset="0"/>
              </a:rPr>
              <a:t>Урок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i="1" dirty="0">
                <a:solidFill>
                  <a:srgbClr val="A77E19"/>
                </a:solidFill>
                <a:latin typeface="Source Serif Pro Black" panose="02040903050405020204" pitchFamily="18" charset="0"/>
                <a:ea typeface="Source Serif Pro Black" panose="02040903050405020204" pitchFamily="18" charset="0"/>
              </a:rPr>
              <a:t>Учебные задачи и задания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51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ультимедиа1">
            <a:hlinkClick r:id="" action="ppaction://media"/>
            <a:extLst>
              <a:ext uri="{FF2B5EF4-FFF2-40B4-BE49-F238E27FC236}">
                <a16:creationId xmlns:a16="http://schemas.microsoft.com/office/drawing/2014/main" id="{C4B741FE-1068-41EF-9D6A-7BBBFD8C81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0872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60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0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F83DF7-5AC9-4D92-B621-B535D7D7B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04664"/>
            <a:ext cx="8136904" cy="14401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6DB78F-6A45-49B7-BDA0-B69DD38EA7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30" y="1988840"/>
            <a:ext cx="8127140" cy="263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73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323E0C8-784B-449D-AEE2-CFA8E9FDE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04664"/>
            <a:ext cx="8138865" cy="144487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18FD13-5221-40DF-A724-906BB4A4B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04" y="1849541"/>
            <a:ext cx="7956376" cy="311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10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9A77415-6066-4BA4-8BE1-B2DC89765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67" y="404664"/>
            <a:ext cx="8138865" cy="144487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A27BAF-6B2C-410E-B829-D328877E9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232" y="1916832"/>
            <a:ext cx="7453534" cy="279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82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7C97C8-166C-4FBD-845B-031A5B43A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53" y="404664"/>
            <a:ext cx="8138865" cy="144487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348EA2-8965-4A39-9672-43E4BB4A9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68" y="2051574"/>
            <a:ext cx="7919864" cy="272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786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6A88C06-0092-40A8-8189-B52858D46393}"/>
              </a:ext>
            </a:extLst>
          </p:cNvPr>
          <p:cNvSpPr txBox="1"/>
          <p:nvPr/>
        </p:nvSpPr>
        <p:spPr>
          <a:xfrm>
            <a:off x="1547664" y="692696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</a:rPr>
              <a:t>Изменение формулировки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8B98A75-D0DE-49E8-9968-25C7CE5B70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235436"/>
              </p:ext>
            </p:extLst>
          </p:nvPr>
        </p:nvGraphicFramePr>
        <p:xfrm>
          <a:off x="1259632" y="1397000"/>
          <a:ext cx="6360368" cy="426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184">
                  <a:extLst>
                    <a:ext uri="{9D8B030D-6E8A-4147-A177-3AD203B41FA5}">
                      <a16:colId xmlns:a16="http://schemas.microsoft.com/office/drawing/2014/main" val="688161684"/>
                    </a:ext>
                  </a:extLst>
                </a:gridCol>
                <a:gridCol w="3180184">
                  <a:extLst>
                    <a:ext uri="{9D8B030D-6E8A-4147-A177-3AD203B41FA5}">
                      <a16:colId xmlns:a16="http://schemas.microsoft.com/office/drawing/2014/main" val="2264955083"/>
                    </a:ext>
                  </a:extLst>
                </a:gridCol>
              </a:tblGrid>
              <a:tr h="69843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Задание из рабочей тетради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Новая формулировка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891033"/>
                  </a:ext>
                </a:extLst>
              </a:tr>
              <a:tr h="698432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 Вставить предлоги.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Вставить предлоги с учетом управления глаголов.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834020"/>
                  </a:ext>
                </a:extLst>
              </a:tr>
              <a:tr h="2867384"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Составить письмо (даны отдельные части предложений).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arabicPeriod"/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Вспомнить структуру письма личного характера.</a:t>
                      </a: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arabicPeriod"/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Составить предложения, учитывая правило построения немецкого предложения.</a:t>
                      </a: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AutoNum type="arabicPeriod"/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Выстроить предложения в логическом порядке.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130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95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193</Words>
  <Application>Microsoft Office PowerPoint</Application>
  <PresentationFormat>Экран (4:3)</PresentationFormat>
  <Paragraphs>41</Paragraphs>
  <Slides>13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Arial Black</vt:lpstr>
      <vt:lpstr>Arial Unicode MS</vt:lpstr>
      <vt:lpstr>Calibri</vt:lpstr>
      <vt:lpstr>Cambria</vt:lpstr>
      <vt:lpstr>Source Code Pro Black</vt:lpstr>
      <vt:lpstr>Source Serif Pro Black</vt:lpstr>
      <vt:lpstr>Times New Roman</vt:lpstr>
      <vt:lpstr>Wingdings</vt:lpstr>
      <vt:lpstr>Тема Office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Alex</cp:lastModifiedBy>
  <cp:revision>53</cp:revision>
  <dcterms:created xsi:type="dcterms:W3CDTF">2013-08-18T07:43:00Z</dcterms:created>
  <dcterms:modified xsi:type="dcterms:W3CDTF">2024-10-05T10:27:10Z</dcterms:modified>
</cp:coreProperties>
</file>