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63" r:id="rId4"/>
    <p:sldId id="257" r:id="rId5"/>
    <p:sldId id="259" r:id="rId6"/>
    <p:sldId id="258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47806-AA5D-45CE-B8C5-BCCE8CD75230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23673-D993-4CDE-867A-D125FD20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61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23673-D993-4CDE-867A-D125FD20736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38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5FCF7F7-944A-4132-8740-82E51EE13BA9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124A482-B1D1-46AE-A938-F9C4F84C25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Тема, </a:t>
            </a:r>
            <a:br>
              <a:rPr lang="ru-RU" sz="4000" b="1" dirty="0" smtClean="0"/>
            </a:br>
            <a:r>
              <a:rPr lang="ru-RU" sz="4000" b="1" dirty="0" smtClean="0"/>
              <a:t>цель</a:t>
            </a:r>
            <a:br>
              <a:rPr lang="ru-RU" sz="4000" b="1" dirty="0" smtClean="0"/>
            </a:br>
            <a:r>
              <a:rPr lang="ru-RU" sz="4000" b="1" dirty="0" smtClean="0"/>
              <a:t>урока…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5157192"/>
            <a:ext cx="3309803" cy="52451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8 «Б»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19868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5472608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ru-RU" b="1" dirty="0" smtClean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Всё кругом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Страшное, грубое, липкое, грязное,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Жёстко тупое, всегда безобразное,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Медленно рвущее, мелко-нечестное,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Скользкое, стыдное, низкое, тесное,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Явно-довольное, тайно-блудливое,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Плоско-смешное и тошно-трусливое,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Вязко, </a:t>
            </a:r>
            <a:r>
              <a:rPr lang="ru-RU" dirty="0" err="1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болотно</a:t>
            </a: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 и </a:t>
            </a:r>
            <a:r>
              <a:rPr lang="ru-RU" dirty="0" err="1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тинно</a:t>
            </a: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 застойное,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Жизни и смерти равно недостойное,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Рабское, хамское, гнойное, чёрное,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Изредка серое, в сером упорное,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Вечно лежачее, дьявольски косное,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Глупое, сохлое, сонное, злостное,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 err="1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Трупно</a:t>
            </a: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-холодное, жалко-ничтожное,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Непереносное, ложное, ложное!</a:t>
            </a:r>
            <a:b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Но жалоб не надо. Что радости в плаче?</a:t>
            </a:r>
            <a:br>
              <a:rPr lang="ru-RU" b="1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Мы знаем, мы знаем: всё будет иначе.</a:t>
            </a:r>
            <a:r>
              <a:rPr lang="ru-RU" dirty="0">
                <a:solidFill>
                  <a:srgbClr val="3C3C3C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dirty="0" smtClean="0">
              <a:solidFill>
                <a:srgbClr val="3C3C3C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8A8A8A"/>
                </a:solidFill>
                <a:latin typeface="Times New Roman"/>
                <a:ea typeface="Times New Roman"/>
                <a:cs typeface="Times New Roman"/>
              </a:rPr>
              <a:t>1904</a:t>
            </a:r>
            <a:r>
              <a:rPr lang="ru-RU" dirty="0">
                <a:solidFill>
                  <a:srgbClr val="8A8A8A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err="1">
                <a:solidFill>
                  <a:srgbClr val="8A8A8A"/>
                </a:solidFill>
                <a:latin typeface="Times New Roman"/>
                <a:ea typeface="Times New Roman"/>
                <a:cs typeface="Times New Roman"/>
              </a:rPr>
              <a:t>г.З.Гиппиус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990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3681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ТЕМА и ЦЕЛЬ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8712968" cy="468052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/>
              <a:t>Тема: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Использование однородных синтаксических конструкций  как средства выразительности для создания текста – описания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sz="2800" b="1" dirty="0" smtClean="0"/>
              <a:t>Цель</a:t>
            </a:r>
            <a:r>
              <a:rPr lang="ru-RU" sz="2800" dirty="0"/>
              <a:t>: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Использовать однородные синтаксические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конструкций  как средства выразительности для создания текста – описания </a:t>
            </a:r>
            <a:endParaRPr lang="ru-RU" sz="2800" b="1" dirty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Слово учителя </a:t>
            </a:r>
            <a:r>
              <a:rPr lang="ru-RU" sz="2000" dirty="0" smtClean="0"/>
              <a:t>(анализ работ, выполненных накануне)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681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6777317" cy="4995917"/>
          </a:xfrm>
        </p:spPr>
        <p:txBody>
          <a:bodyPr>
            <a:normAutofit/>
          </a:bodyPr>
          <a:lstStyle/>
          <a:p>
            <a:r>
              <a:rPr lang="ru-RU" b="1" dirty="0"/>
              <a:t>Она, природа, одаряет человека счастливой возможностью чувствовать и </a:t>
            </a:r>
            <a:r>
              <a:rPr lang="ru-RU" b="1" dirty="0">
                <a:solidFill>
                  <a:srgbClr val="FF0000"/>
                </a:solidFill>
              </a:rPr>
              <a:t>сокровенность</a:t>
            </a:r>
            <a:r>
              <a:rPr lang="ru-RU" b="1" dirty="0"/>
              <a:t> рассвета, и нежную </a:t>
            </a:r>
            <a:r>
              <a:rPr lang="ru-RU" b="1" dirty="0">
                <a:solidFill>
                  <a:srgbClr val="FF0000"/>
                </a:solidFill>
              </a:rPr>
              <a:t>красоту</a:t>
            </a:r>
            <a:r>
              <a:rPr lang="ru-RU" b="1" dirty="0"/>
              <a:t> заката, </a:t>
            </a:r>
            <a:r>
              <a:rPr lang="ru-RU" b="1" dirty="0">
                <a:solidFill>
                  <a:srgbClr val="FF0000"/>
                </a:solidFill>
              </a:rPr>
              <a:t>таинство</a:t>
            </a:r>
            <a:r>
              <a:rPr lang="ru-RU" b="1" dirty="0"/>
              <a:t> ночи и звездное </a:t>
            </a:r>
            <a:r>
              <a:rPr lang="ru-RU" b="1" dirty="0">
                <a:solidFill>
                  <a:srgbClr val="FF0000"/>
                </a:solidFill>
              </a:rPr>
              <a:t>неистовство</a:t>
            </a:r>
            <a:r>
              <a:rPr lang="ru-RU" b="1" dirty="0"/>
              <a:t> августовского неба. </a:t>
            </a:r>
            <a:r>
              <a:rPr lang="ru-RU" b="1" dirty="0" smtClean="0"/>
              <a:t> ( </a:t>
            </a:r>
            <a:r>
              <a:rPr lang="ru-RU" b="1" dirty="0"/>
              <a:t>многосоюзие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Она </a:t>
            </a:r>
            <a:r>
              <a:rPr lang="ru-RU" b="1" dirty="0">
                <a:solidFill>
                  <a:srgbClr val="FF0000"/>
                </a:solidFill>
              </a:rPr>
              <a:t>помогает переживать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неотвратимость</a:t>
            </a:r>
            <a:r>
              <a:rPr lang="ru-RU" b="1" dirty="0"/>
              <a:t> смерти,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скорбь </a:t>
            </a:r>
            <a:r>
              <a:rPr lang="ru-RU" b="1" dirty="0"/>
              <a:t>потерь, </a:t>
            </a:r>
            <a:r>
              <a:rPr lang="ru-RU" b="1" dirty="0">
                <a:solidFill>
                  <a:srgbClr val="FF0000"/>
                </a:solidFill>
              </a:rPr>
              <a:t>бороться</a:t>
            </a:r>
            <a:r>
              <a:rPr lang="ru-RU" b="1" dirty="0"/>
              <a:t> с одиночеством, </a:t>
            </a:r>
            <a:r>
              <a:rPr lang="ru-RU" b="1" dirty="0">
                <a:solidFill>
                  <a:srgbClr val="FF0000"/>
                </a:solidFill>
              </a:rPr>
              <a:t>преодолевать</a:t>
            </a:r>
            <a:r>
              <a:rPr lang="ru-RU" b="1" dirty="0"/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отчаяние, ревность</a:t>
            </a:r>
            <a:r>
              <a:rPr lang="ru-RU" b="1" dirty="0"/>
              <a:t>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бессилие</a:t>
            </a:r>
            <a:r>
              <a:rPr lang="ru-RU" b="1" dirty="0"/>
              <a:t>, </a:t>
            </a:r>
            <a:r>
              <a:rPr lang="ru-RU" b="1" dirty="0">
                <a:solidFill>
                  <a:srgbClr val="FF0000"/>
                </a:solidFill>
              </a:rPr>
              <a:t>забывать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вражду, зависть, коварство друзей, предательство</a:t>
            </a:r>
            <a:r>
              <a:rPr lang="ru-RU" b="1" dirty="0" smtClean="0"/>
              <a:t>. </a:t>
            </a:r>
            <a:endParaRPr lang="ru-RU" b="1" dirty="0"/>
          </a:p>
          <a:p>
            <a:r>
              <a:rPr lang="ru-RU" b="1" dirty="0"/>
              <a:t>( бессоюзие)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631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7632848" cy="5328592"/>
          </a:xfrm>
        </p:spPr>
        <p:txBody>
          <a:bodyPr/>
          <a:lstStyle/>
          <a:p>
            <a:r>
              <a:rPr lang="ru-RU" sz="4000" b="1" dirty="0"/>
              <a:t>Дождь,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ливший с утра и напоивший землю</a:t>
            </a:r>
            <a:r>
              <a:rPr lang="ru-RU" sz="4000" b="1" dirty="0"/>
              <a:t>, очень выручил хлеборобов </a:t>
            </a:r>
            <a:endParaRPr lang="ru-RU" sz="4000" dirty="0"/>
          </a:p>
          <a:p>
            <a:r>
              <a:rPr lang="ru-RU" sz="4000" b="1" dirty="0"/>
              <a:t>Она улыбнулась,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глядя на меня</a:t>
            </a:r>
            <a:r>
              <a:rPr lang="ru-RU" sz="4000" b="1" dirty="0"/>
              <a:t>, и,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отвечая ей улыбкой</a:t>
            </a:r>
            <a:r>
              <a:rPr lang="ru-RU" sz="4000" b="1" dirty="0"/>
              <a:t>, я протянул цветы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45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268760"/>
            <a:ext cx="7272924" cy="482453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Батюшка</a:t>
            </a:r>
            <a:r>
              <a:rPr lang="ru-RU" sz="3200" b="1" dirty="0"/>
              <a:t>,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отец</a:t>
            </a:r>
            <a:r>
              <a:rPr lang="ru-RU" sz="3200" b="1" dirty="0"/>
              <a:t>,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благодетель</a:t>
            </a:r>
            <a:r>
              <a:rPr lang="ru-RU" sz="3200" b="1" dirty="0"/>
              <a:t>! Похлопочите</a:t>
            </a:r>
            <a:r>
              <a:rPr lang="ru-RU" sz="3200" dirty="0" smtClean="0"/>
              <a:t>!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b="1" dirty="0"/>
              <a:t>Слышно было, </a:t>
            </a:r>
            <a:r>
              <a:rPr lang="ru-RU" sz="3200" b="1" dirty="0">
                <a:solidFill>
                  <a:srgbClr val="FF0000"/>
                </a:solidFill>
              </a:rPr>
              <a:t>как по саду шел садовник </a:t>
            </a:r>
            <a:r>
              <a:rPr lang="ru-RU" sz="3200" b="1" dirty="0"/>
              <a:t>и </a:t>
            </a:r>
            <a:r>
              <a:rPr lang="ru-RU" sz="3200" b="1" dirty="0">
                <a:solidFill>
                  <a:srgbClr val="FF0000"/>
                </a:solidFill>
              </a:rPr>
              <a:t>как скрипела его </a:t>
            </a:r>
            <a:r>
              <a:rPr lang="ru-RU" sz="3200" b="1" dirty="0" smtClean="0">
                <a:solidFill>
                  <a:srgbClr val="FF0000"/>
                </a:solidFill>
              </a:rPr>
              <a:t>тачка.</a:t>
            </a:r>
            <a:endParaRPr lang="ru-RU" sz="3200" dirty="0">
              <a:solidFill>
                <a:srgbClr val="FF0000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606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920880" cy="5472608"/>
          </a:xfrm>
        </p:spPr>
        <p:txBody>
          <a:bodyPr>
            <a:normAutofit/>
          </a:bodyPr>
          <a:lstStyle/>
          <a:p>
            <a:r>
              <a:rPr lang="ru-RU" sz="3200" dirty="0"/>
              <a:t>У. задание:</a:t>
            </a:r>
            <a:r>
              <a:rPr lang="ru-RU" sz="3200" b="1" dirty="0"/>
              <a:t> связать в текст – описание по теме  составленные предложения</a:t>
            </a:r>
            <a:endParaRPr lang="ru-RU" sz="3200" dirty="0"/>
          </a:p>
          <a:p>
            <a:r>
              <a:rPr lang="ru-RU" sz="3200" dirty="0" err="1"/>
              <a:t>У.задание</a:t>
            </a:r>
            <a:r>
              <a:rPr lang="ru-RU" sz="3200" dirty="0"/>
              <a:t>:</a:t>
            </a:r>
            <a:r>
              <a:rPr lang="ru-RU" sz="3200" b="1" dirty="0"/>
              <a:t> определить средство выразительности</a:t>
            </a:r>
            <a:endParaRPr lang="ru-RU" sz="3200" dirty="0"/>
          </a:p>
          <a:p>
            <a:r>
              <a:rPr lang="ru-RU" sz="3200" dirty="0"/>
              <a:t>У. задание</a:t>
            </a:r>
            <a:r>
              <a:rPr lang="ru-RU" sz="3200" b="1" dirty="0"/>
              <a:t>: схематично выделить в написанном вами  тексте все случаи однородности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25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6768752" cy="6336704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>1</a:t>
            </a:r>
            <a:r>
              <a:rPr lang="ru-RU" sz="800" b="1" dirty="0" smtClean="0"/>
              <a:t>.</a:t>
            </a:r>
            <a:r>
              <a:rPr lang="ru-RU" sz="1200" b="1" dirty="0" smtClean="0"/>
              <a:t>У</a:t>
            </a:r>
            <a:r>
              <a:rPr lang="ru-RU" sz="1200" b="1" dirty="0"/>
              <a:t>. задача: сформулировать </a:t>
            </a:r>
            <a:r>
              <a:rPr lang="ru-RU" sz="1200" b="1" dirty="0" smtClean="0"/>
              <a:t>                              </a:t>
            </a:r>
            <a:r>
              <a:rPr lang="ru-RU" sz="1400" b="1" dirty="0" smtClean="0">
                <a:solidFill>
                  <a:schemeClr val="bg1"/>
                </a:solidFill>
              </a:rPr>
              <a:t>ТЕМУ </a:t>
            </a:r>
            <a:r>
              <a:rPr lang="ru-RU" sz="1400" b="1" dirty="0">
                <a:solidFill>
                  <a:schemeClr val="bg1"/>
                </a:solidFill>
              </a:rPr>
              <a:t>и ЦЕЛЬ </a:t>
            </a:r>
            <a:r>
              <a:rPr lang="ru-RU" sz="1400" b="1" dirty="0" smtClean="0">
                <a:solidFill>
                  <a:schemeClr val="bg1"/>
                </a:solidFill>
              </a:rPr>
              <a:t>урока</a:t>
            </a:r>
            <a:endParaRPr lang="ru-RU" sz="1400" b="1" dirty="0">
              <a:solidFill>
                <a:schemeClr val="bg1"/>
              </a:solidFill>
            </a:endParaRPr>
          </a:p>
          <a:p>
            <a:endParaRPr lang="ru-RU" sz="1050" b="1" dirty="0"/>
          </a:p>
          <a:p>
            <a:r>
              <a:rPr lang="ru-RU" sz="900" b="1" dirty="0"/>
              <a:t>У. задание:  прослушать текст, назвать однородные члены предложения и  признаки однородности</a:t>
            </a:r>
          </a:p>
          <a:p>
            <a:r>
              <a:rPr lang="ru-RU" sz="900" b="1" dirty="0"/>
              <a:t>У. задание: схематически изобразить ОЧП и признаки однородности</a:t>
            </a:r>
          </a:p>
          <a:p>
            <a:r>
              <a:rPr lang="ru-RU" sz="900" b="1" dirty="0" err="1"/>
              <a:t>У.задание</a:t>
            </a:r>
            <a:r>
              <a:rPr lang="ru-RU" sz="900" b="1" dirty="0"/>
              <a:t>: определить   функцию однородности как средства выразительности в данном </a:t>
            </a:r>
            <a:r>
              <a:rPr lang="ru-RU" sz="900" b="1" dirty="0" smtClean="0"/>
              <a:t>тексте</a:t>
            </a:r>
          </a:p>
          <a:p>
            <a:endParaRPr lang="ru-RU" sz="900" b="1" dirty="0"/>
          </a:p>
          <a:p>
            <a:r>
              <a:rPr lang="ru-RU" sz="1050" b="1" dirty="0" smtClean="0"/>
              <a:t>2</a:t>
            </a:r>
            <a:r>
              <a:rPr lang="ru-RU" sz="1200" b="1" dirty="0"/>
              <a:t>. У. задача: проанализировать </a:t>
            </a:r>
            <a:r>
              <a:rPr lang="ru-RU" sz="1200" b="1" dirty="0" err="1"/>
              <a:t>разновидовые</a:t>
            </a:r>
            <a:r>
              <a:rPr lang="ru-RU" sz="1200" b="1" dirty="0"/>
              <a:t> синтаксические конструкции в предложениях</a:t>
            </a:r>
          </a:p>
          <a:p>
            <a:r>
              <a:rPr lang="ru-RU" sz="900" b="1" dirty="0" smtClean="0"/>
              <a:t>У</a:t>
            </a:r>
            <a:r>
              <a:rPr lang="ru-RU" sz="900" b="1" dirty="0"/>
              <a:t>. задание: какие члены предложения используются как однородные в  данных предложениях?</a:t>
            </a:r>
          </a:p>
          <a:p>
            <a:r>
              <a:rPr lang="ru-RU" sz="900" b="1" dirty="0"/>
              <a:t>У. задание: схематически изобразить все синтаксические конструкции с использованием признаков однородности</a:t>
            </a:r>
          </a:p>
          <a:p>
            <a:r>
              <a:rPr lang="ru-RU" sz="900" b="1" dirty="0" err="1"/>
              <a:t>У.задание</a:t>
            </a:r>
            <a:r>
              <a:rPr lang="ru-RU" sz="900" b="1" dirty="0"/>
              <a:t>: определить  ( по памятке) функцию однородности как средства выразительности</a:t>
            </a:r>
          </a:p>
          <a:p>
            <a:r>
              <a:rPr lang="ru-RU" sz="1200" b="1" dirty="0" smtClean="0"/>
              <a:t>3</a:t>
            </a:r>
            <a:r>
              <a:rPr lang="ru-RU" sz="1600" b="1" dirty="0"/>
              <a:t>. </a:t>
            </a:r>
            <a:r>
              <a:rPr lang="ru-RU" sz="1200" b="1" dirty="0"/>
              <a:t>У. задача: самостоятельно составить предложения, используя все разновидности однородных синтаксических конструкций по теме «Все кругом»</a:t>
            </a:r>
          </a:p>
          <a:p>
            <a:r>
              <a:rPr lang="ru-RU" sz="900" b="1" dirty="0"/>
              <a:t>У. задание: составить предложения с использованием ОЧП, связанных союзной связью</a:t>
            </a:r>
          </a:p>
          <a:p>
            <a:r>
              <a:rPr lang="ru-RU" sz="900" b="1" dirty="0"/>
              <a:t>У. задание: составить предложения с использованием ОЧП, связанных бессоюзной связью</a:t>
            </a:r>
          </a:p>
          <a:p>
            <a:r>
              <a:rPr lang="ru-RU" sz="900" b="1" dirty="0" err="1"/>
              <a:t>У.задание</a:t>
            </a:r>
            <a:r>
              <a:rPr lang="ru-RU" sz="900" b="1" dirty="0"/>
              <a:t>: составить предложения с использованием однородных причастных или деепричастных оборотов</a:t>
            </a:r>
          </a:p>
          <a:p>
            <a:r>
              <a:rPr lang="ru-RU" sz="900" b="1" dirty="0"/>
              <a:t>У. </a:t>
            </a:r>
            <a:r>
              <a:rPr lang="ru-RU" sz="900" b="1" dirty="0" smtClean="0"/>
              <a:t>задание: </a:t>
            </a:r>
            <a:r>
              <a:rPr lang="ru-RU" sz="900" b="1" dirty="0"/>
              <a:t>составить предложения с использованием однородных обращений</a:t>
            </a:r>
          </a:p>
          <a:p>
            <a:r>
              <a:rPr lang="ru-RU" sz="900" b="1" dirty="0"/>
              <a:t>У. </a:t>
            </a:r>
            <a:r>
              <a:rPr lang="ru-RU" sz="900" b="1" dirty="0" smtClean="0"/>
              <a:t>задание: </a:t>
            </a:r>
            <a:r>
              <a:rPr lang="ru-RU" sz="900" b="1" dirty="0"/>
              <a:t>составить предложения с использованием однородных подчинительных </a:t>
            </a:r>
            <a:r>
              <a:rPr lang="ru-RU" sz="900" b="1" dirty="0" smtClean="0"/>
              <a:t>предложений</a:t>
            </a:r>
          </a:p>
          <a:p>
            <a:endParaRPr lang="ru-RU" sz="900" b="1" dirty="0"/>
          </a:p>
          <a:p>
            <a:r>
              <a:rPr lang="ru-RU" sz="1200" b="1" dirty="0" smtClean="0"/>
              <a:t>4.У </a:t>
            </a:r>
            <a:r>
              <a:rPr lang="ru-RU" sz="1200" b="1" dirty="0"/>
              <a:t>задача: создать текст-описание </a:t>
            </a:r>
            <a:r>
              <a:rPr lang="ru-RU" sz="1200" b="1" dirty="0" smtClean="0"/>
              <a:t>(7-8 </a:t>
            </a:r>
            <a:r>
              <a:rPr lang="ru-RU" sz="1200" b="1" dirty="0" err="1"/>
              <a:t>пр</a:t>
            </a:r>
            <a:r>
              <a:rPr lang="ru-RU" sz="1200" b="1" dirty="0"/>
              <a:t>)  по теме с использованием различных однородных синтаксических конструкций (заданных по группам)  в качестве средства выразительности</a:t>
            </a:r>
          </a:p>
          <a:p>
            <a:r>
              <a:rPr lang="ru-RU" sz="900" b="1" dirty="0" smtClean="0"/>
              <a:t>У</a:t>
            </a:r>
            <a:r>
              <a:rPr lang="ru-RU" sz="900" b="1" dirty="0"/>
              <a:t>. задание: связать в текст – описание по теме  составленные предложения</a:t>
            </a:r>
          </a:p>
          <a:p>
            <a:r>
              <a:rPr lang="ru-RU" sz="900" b="1" dirty="0" err="1"/>
              <a:t>У.задание</a:t>
            </a:r>
            <a:r>
              <a:rPr lang="ru-RU" sz="900" b="1" dirty="0"/>
              <a:t>: определить средство выразительности</a:t>
            </a:r>
          </a:p>
          <a:p>
            <a:r>
              <a:rPr lang="ru-RU" sz="900" b="1" dirty="0"/>
              <a:t>У. задание: схематично выделить в написанном вами  тексте все случаи </a:t>
            </a:r>
            <a:r>
              <a:rPr lang="ru-RU" sz="900" b="1" dirty="0" smtClean="0"/>
              <a:t>однородности</a:t>
            </a:r>
          </a:p>
          <a:p>
            <a:endParaRPr lang="ru-RU" sz="900" b="1" dirty="0"/>
          </a:p>
          <a:p>
            <a:r>
              <a:rPr lang="ru-RU" sz="900" b="1" dirty="0"/>
              <a:t> </a:t>
            </a:r>
            <a:r>
              <a:rPr lang="ru-RU" sz="1200" b="1" dirty="0" smtClean="0"/>
              <a:t>5 </a:t>
            </a:r>
            <a:r>
              <a:rPr lang="ru-RU" sz="1200" b="1" dirty="0"/>
              <a:t>У задача: зачитать </a:t>
            </a:r>
            <a:r>
              <a:rPr lang="ru-RU" sz="1200" b="1" dirty="0" smtClean="0"/>
              <a:t> ( представить ) полученные </a:t>
            </a:r>
            <a:r>
              <a:rPr lang="ru-RU" sz="1200" b="1" dirty="0"/>
              <a:t>тексты </a:t>
            </a:r>
          </a:p>
          <a:p>
            <a:endParaRPr lang="ru-RU" sz="900" b="1" dirty="0"/>
          </a:p>
        </p:txBody>
      </p:sp>
    </p:spTree>
    <p:extLst>
      <p:ext uri="{BB962C8B-B14F-4D97-AF65-F5344CB8AC3E}">
        <p14:creationId xmlns:p14="http://schemas.microsoft.com/office/powerpoint/2010/main" val="205399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159435"/>
              </p:ext>
            </p:extLst>
          </p:nvPr>
        </p:nvGraphicFramePr>
        <p:xfrm>
          <a:off x="323528" y="332656"/>
          <a:ext cx="8496944" cy="616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88"/>
                <a:gridCol w="2304256"/>
              </a:tblGrid>
              <a:tr h="6048672">
                <a:tc>
                  <a:txBody>
                    <a:bodyPr/>
                    <a:lstStyle/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задача: сформулировать  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ТЕМУ и ЦЕЛЬ урока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 прослушать текст, назвать однородные члены предложения и  признаки однородности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схематически изобразить ОЧП и признаки однородности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У.задание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определить  функцию однородности как средства выразительности в данном тексте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endParaRPr kumimoji="0" lang="ru-RU" sz="9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задача: проанализировать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разновидовые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синтаксические конструкции в предложениях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какие члены предложения используются как однородные в  данных предложениях?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схематически изобразить все синтаксические конструкции с использованием признаков однородности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У.задание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определить  (по памятке) функцию однородности как средства выразительности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endParaRPr kumimoji="0" lang="ru-RU" sz="9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задача: самостоятельно составить предложения, используя все разновидности однородных синтаксических конструкций по теме «Все кругом»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составить предложения с использованием ОЧП, связанных союзной связью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составить предложения с использованием ОЧП, связанных бессоюзной связью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У.задание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составить предложения с использованием однородных причастных или деепричастных оборотов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составить предложения с использованием однородных обращений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составить предложения с использованием однородных подчинительных предложений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endParaRPr kumimoji="0" lang="ru-RU" sz="9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4.У задача: создать текст-описание (7-8 пр.)  по теме с использованием различных однородных синтаксических конструкций (заданных по группам)  в качестве средства выразительности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связать в текст – описание по теме  составленные предложения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У.задание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определить средство выразительности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У. задание: схематично выделить в написанном вами  тексте все случаи однородности</a:t>
                      </a: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endParaRPr kumimoji="0" lang="ru-RU" sz="9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4C600"/>
                        </a:buClr>
                        <a:buSzPct val="76000"/>
                        <a:buFont typeface="Wingdings 2" pitchFamily="18" charset="2"/>
                        <a:buChar char=""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У задача: зачитать ( представить ) полученные тексты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УЗНАВАНИЕ</a:t>
                      </a:r>
                    </a:p>
                    <a:p>
                      <a:r>
                        <a:rPr lang="ru-RU" dirty="0" smtClean="0"/>
                        <a:t>ПОНИМАНИЕ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ПОНИМАНИЕ </a:t>
                      </a:r>
                    </a:p>
                    <a:p>
                      <a:r>
                        <a:rPr lang="ru-RU" dirty="0" smtClean="0"/>
                        <a:t>ПРИМЕНЕНИЕ</a:t>
                      </a:r>
                    </a:p>
                    <a:p>
                      <a:r>
                        <a:rPr lang="ru-RU" dirty="0" smtClean="0"/>
                        <a:t>АНАЛИЗ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СОЗДАНИЕ </a:t>
                      </a:r>
                    </a:p>
                    <a:p>
                      <a:r>
                        <a:rPr lang="ru-RU" dirty="0" smtClean="0"/>
                        <a:t>(цель предложения)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СОЗДАНИЕ </a:t>
                      </a:r>
                    </a:p>
                    <a:p>
                      <a:r>
                        <a:rPr lang="ru-RU" dirty="0" smtClean="0"/>
                        <a:t>(цель - текст)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45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313</TotalTime>
  <Words>652</Words>
  <Application>Microsoft Office PowerPoint</Application>
  <PresentationFormat>Экран (4:3)</PresentationFormat>
  <Paragraphs>87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Тема,  цель урока…</vt:lpstr>
      <vt:lpstr>Презентация PowerPoint</vt:lpstr>
      <vt:lpstr>ТЕМА и ЦЕЛЬ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воспитания</dc:title>
  <dc:creator>Пользователь</dc:creator>
  <cp:lastModifiedBy>Людмила Евгеньевна</cp:lastModifiedBy>
  <cp:revision>33</cp:revision>
  <dcterms:created xsi:type="dcterms:W3CDTF">2023-12-24T02:39:03Z</dcterms:created>
  <dcterms:modified xsi:type="dcterms:W3CDTF">2024-04-01T10:00:37Z</dcterms:modified>
</cp:coreProperties>
</file>