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8288000" cy="10287000"/>
  <p:notesSz cx="6858000" cy="9144000"/>
  <p:embeddedFontLst>
    <p:embeddedFont>
      <p:font typeface="Clear Sans" panose="020B0604020202020204" charset="0"/>
      <p:regular r:id="rId26"/>
    </p:embeddedFont>
    <p:embeddedFont>
      <p:font typeface="Caveat" panose="020B0604020202020204" charset="-52"/>
      <p:regular r:id="rId27"/>
    </p:embeddedFont>
    <p:embeddedFont>
      <p:font typeface="Dosis Medium" panose="020B0604020202020204" charset="0"/>
      <p:regular r:id="rId28"/>
    </p:embeddedFont>
    <p:embeddedFont>
      <p:font typeface="Carelia" panose="020B0604020202020204" charset="-5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61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21.png"/><Relationship Id="rId4" Type="http://schemas.openxmlformats.org/officeDocument/2006/relationships/image" Target="../media/image4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svg"/><Relationship Id="rId5" Type="http://schemas.openxmlformats.org/officeDocument/2006/relationships/image" Target="../media/image31.png"/><Relationship Id="rId4" Type="http://schemas.openxmlformats.org/officeDocument/2006/relationships/image" Target="../media/image4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svg"/><Relationship Id="rId5" Type="http://schemas.openxmlformats.org/officeDocument/2006/relationships/image" Target="../media/image35.png"/><Relationship Id="rId4" Type="http://schemas.openxmlformats.org/officeDocument/2006/relationships/image" Target="../media/image5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6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6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6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15.png"/><Relationship Id="rId7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16.png"/><Relationship Id="rId4" Type="http://schemas.openxmlformats.org/officeDocument/2006/relationships/image" Target="../media/image24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12" Type="http://schemas.openxmlformats.org/officeDocument/2006/relationships/image" Target="../media/image8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svg"/><Relationship Id="rId11" Type="http://schemas.openxmlformats.org/officeDocument/2006/relationships/image" Target="../media/image51.png"/><Relationship Id="rId5" Type="http://schemas.openxmlformats.org/officeDocument/2006/relationships/image" Target="../media/image48.png"/><Relationship Id="rId10" Type="http://schemas.openxmlformats.org/officeDocument/2006/relationships/image" Target="../media/image81.svg"/><Relationship Id="rId4" Type="http://schemas.openxmlformats.org/officeDocument/2006/relationships/image" Target="../media/image75.svg"/><Relationship Id="rId9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9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1.png"/><Relationship Id="rId14" Type="http://schemas.openxmlformats.org/officeDocument/2006/relationships/image" Target="../media/image2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16.png"/><Relationship Id="rId4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16.png"/><Relationship Id="rId4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16.png"/><Relationship Id="rId4" Type="http://schemas.openxmlformats.org/officeDocument/2006/relationships/image" Target="../media/image2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15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16.png"/><Relationship Id="rId4" Type="http://schemas.openxmlformats.org/officeDocument/2006/relationships/image" Target="../media/image2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svg"/><Relationship Id="rId5" Type="http://schemas.openxmlformats.org/officeDocument/2006/relationships/image" Target="../media/image22.png"/><Relationship Id="rId4" Type="http://schemas.openxmlformats.org/officeDocument/2006/relationships/image" Target="../media/image3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375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 cap="sq">
              <a:solidFill>
                <a:srgbClr val="1E3F48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21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2772491" y="3831532"/>
            <a:ext cx="2878900" cy="2878900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88900" y="88900"/>
              <a:ext cx="6172200" cy="6172200"/>
            </a:xfrm>
            <a:custGeom>
              <a:avLst/>
              <a:gdLst/>
              <a:ahLst/>
              <a:cxnLst/>
              <a:rect l="l" t="t" r="r" b="b"/>
              <a:pathLst>
                <a:path w="6172200" h="6172200">
                  <a:moveTo>
                    <a:pt x="6172200" y="5864860"/>
                  </a:moveTo>
                  <a:cubicBezTo>
                    <a:pt x="6172200" y="6033770"/>
                    <a:pt x="6035040" y="6170930"/>
                    <a:pt x="5866130" y="6170930"/>
                  </a:cubicBezTo>
                  <a:lnTo>
                    <a:pt x="307340" y="6170930"/>
                  </a:lnTo>
                  <a:cubicBezTo>
                    <a:pt x="137160" y="6172200"/>
                    <a:pt x="0" y="6035040"/>
                    <a:pt x="0" y="5864860"/>
                  </a:cubicBezTo>
                  <a:lnTo>
                    <a:pt x="0" y="307340"/>
                  </a:lnTo>
                  <a:cubicBezTo>
                    <a:pt x="0" y="137160"/>
                    <a:pt x="137160" y="0"/>
                    <a:pt x="307340" y="0"/>
                  </a:cubicBezTo>
                  <a:lnTo>
                    <a:pt x="5866130" y="0"/>
                  </a:lnTo>
                  <a:cubicBezTo>
                    <a:pt x="6035040" y="0"/>
                    <a:pt x="6172200" y="137160"/>
                    <a:pt x="6172200" y="307340"/>
                  </a:cubicBezTo>
                  <a:lnTo>
                    <a:pt x="6172200" y="5864860"/>
                  </a:lnTo>
                  <a:close/>
                </a:path>
              </a:pathLst>
            </a:custGeom>
            <a:blipFill>
              <a:blip r:embed="rId3"/>
              <a:stretch>
                <a:fillRect t="-4192" b="-4192"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953760" y="6350000"/>
                  </a:moveTo>
                  <a:lnTo>
                    <a:pt x="396240" y="6350000"/>
                  </a:lnTo>
                  <a:cubicBezTo>
                    <a:pt x="177800" y="6350000"/>
                    <a:pt x="0" y="6172200"/>
                    <a:pt x="0" y="5953760"/>
                  </a:cubicBezTo>
                  <a:lnTo>
                    <a:pt x="0" y="396240"/>
                  </a:lnTo>
                  <a:cubicBezTo>
                    <a:pt x="0" y="177800"/>
                    <a:pt x="177800" y="0"/>
                    <a:pt x="396240" y="0"/>
                  </a:cubicBezTo>
                  <a:lnTo>
                    <a:pt x="5955030" y="0"/>
                  </a:lnTo>
                  <a:cubicBezTo>
                    <a:pt x="6172200" y="0"/>
                    <a:pt x="6350000" y="177800"/>
                    <a:pt x="6350000" y="396240"/>
                  </a:cubicBezTo>
                  <a:lnTo>
                    <a:pt x="6350000" y="5955030"/>
                  </a:lnTo>
                  <a:cubicBezTo>
                    <a:pt x="6350000" y="6172200"/>
                    <a:pt x="6172200" y="6350000"/>
                    <a:pt x="5953760" y="6350000"/>
                  </a:cubicBezTo>
                  <a:close/>
                  <a:moveTo>
                    <a:pt x="396240" y="179070"/>
                  </a:moveTo>
                  <a:cubicBezTo>
                    <a:pt x="276860" y="179070"/>
                    <a:pt x="179070" y="276860"/>
                    <a:pt x="179070" y="396240"/>
                  </a:cubicBezTo>
                  <a:lnTo>
                    <a:pt x="179070" y="5955030"/>
                  </a:lnTo>
                  <a:cubicBezTo>
                    <a:pt x="179070" y="6074410"/>
                    <a:pt x="276860" y="6172200"/>
                    <a:pt x="396240" y="6172200"/>
                  </a:cubicBezTo>
                  <a:lnTo>
                    <a:pt x="5955030" y="6172200"/>
                  </a:lnTo>
                  <a:cubicBezTo>
                    <a:pt x="6074410" y="6172200"/>
                    <a:pt x="6172200" y="6074410"/>
                    <a:pt x="6172200" y="5955030"/>
                  </a:cubicBezTo>
                  <a:lnTo>
                    <a:pt x="6172200" y="396240"/>
                  </a:lnTo>
                  <a:cubicBezTo>
                    <a:pt x="6172200" y="276860"/>
                    <a:pt x="6074410" y="179070"/>
                    <a:pt x="5955030" y="179070"/>
                  </a:cubicBezTo>
                  <a:lnTo>
                    <a:pt x="396240" y="179070"/>
                  </a:lnTo>
                  <a:close/>
                </a:path>
              </a:pathLst>
            </a:custGeom>
            <a:solidFill>
              <a:srgbClr val="1E3F48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902941" y="3831532"/>
            <a:ext cx="2878900" cy="2878900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88900" y="88900"/>
              <a:ext cx="6172200" cy="6172200"/>
            </a:xfrm>
            <a:custGeom>
              <a:avLst/>
              <a:gdLst/>
              <a:ahLst/>
              <a:cxnLst/>
              <a:rect l="l" t="t" r="r" b="b"/>
              <a:pathLst>
                <a:path w="6172200" h="6172200">
                  <a:moveTo>
                    <a:pt x="6172200" y="5864860"/>
                  </a:moveTo>
                  <a:cubicBezTo>
                    <a:pt x="6172200" y="6033770"/>
                    <a:pt x="6035040" y="6170930"/>
                    <a:pt x="5866130" y="6170930"/>
                  </a:cubicBezTo>
                  <a:lnTo>
                    <a:pt x="307340" y="6170930"/>
                  </a:lnTo>
                  <a:cubicBezTo>
                    <a:pt x="137160" y="6172200"/>
                    <a:pt x="0" y="6035040"/>
                    <a:pt x="0" y="5864860"/>
                  </a:cubicBezTo>
                  <a:lnTo>
                    <a:pt x="0" y="307340"/>
                  </a:lnTo>
                  <a:cubicBezTo>
                    <a:pt x="0" y="137160"/>
                    <a:pt x="137160" y="0"/>
                    <a:pt x="307340" y="0"/>
                  </a:cubicBezTo>
                  <a:lnTo>
                    <a:pt x="5866130" y="0"/>
                  </a:lnTo>
                  <a:cubicBezTo>
                    <a:pt x="6035040" y="0"/>
                    <a:pt x="6172200" y="137160"/>
                    <a:pt x="6172200" y="307340"/>
                  </a:cubicBezTo>
                  <a:lnTo>
                    <a:pt x="6172200" y="5864860"/>
                  </a:lnTo>
                  <a:close/>
                </a:path>
              </a:pathLst>
            </a:custGeom>
            <a:blipFill>
              <a:blip r:embed="rId4"/>
              <a:stretch>
                <a:fillRect t="-17810" b="-17810"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953760" y="6350000"/>
                  </a:moveTo>
                  <a:lnTo>
                    <a:pt x="396240" y="6350000"/>
                  </a:lnTo>
                  <a:cubicBezTo>
                    <a:pt x="177800" y="6350000"/>
                    <a:pt x="0" y="6172200"/>
                    <a:pt x="0" y="5953760"/>
                  </a:cubicBezTo>
                  <a:lnTo>
                    <a:pt x="0" y="396240"/>
                  </a:lnTo>
                  <a:cubicBezTo>
                    <a:pt x="0" y="177800"/>
                    <a:pt x="177800" y="0"/>
                    <a:pt x="396240" y="0"/>
                  </a:cubicBezTo>
                  <a:lnTo>
                    <a:pt x="5955030" y="0"/>
                  </a:lnTo>
                  <a:cubicBezTo>
                    <a:pt x="6172200" y="0"/>
                    <a:pt x="6350000" y="177800"/>
                    <a:pt x="6350000" y="396240"/>
                  </a:cubicBezTo>
                  <a:lnTo>
                    <a:pt x="6350000" y="5955030"/>
                  </a:lnTo>
                  <a:cubicBezTo>
                    <a:pt x="6350000" y="6172200"/>
                    <a:pt x="6172200" y="6350000"/>
                    <a:pt x="5953760" y="6350000"/>
                  </a:cubicBezTo>
                  <a:close/>
                  <a:moveTo>
                    <a:pt x="396240" y="179070"/>
                  </a:moveTo>
                  <a:cubicBezTo>
                    <a:pt x="276860" y="179070"/>
                    <a:pt x="179070" y="276860"/>
                    <a:pt x="179070" y="396240"/>
                  </a:cubicBezTo>
                  <a:lnTo>
                    <a:pt x="179070" y="5955030"/>
                  </a:lnTo>
                  <a:cubicBezTo>
                    <a:pt x="179070" y="6074410"/>
                    <a:pt x="276860" y="6172200"/>
                    <a:pt x="396240" y="6172200"/>
                  </a:cubicBezTo>
                  <a:lnTo>
                    <a:pt x="5955030" y="6172200"/>
                  </a:lnTo>
                  <a:cubicBezTo>
                    <a:pt x="6074410" y="6172200"/>
                    <a:pt x="6172200" y="6074410"/>
                    <a:pt x="6172200" y="5955030"/>
                  </a:cubicBezTo>
                  <a:lnTo>
                    <a:pt x="6172200" y="396240"/>
                  </a:lnTo>
                  <a:cubicBezTo>
                    <a:pt x="6172200" y="276860"/>
                    <a:pt x="6074410" y="179070"/>
                    <a:pt x="5955030" y="179070"/>
                  </a:cubicBezTo>
                  <a:lnTo>
                    <a:pt x="396240" y="179070"/>
                  </a:lnTo>
                  <a:close/>
                </a:path>
              </a:pathLst>
            </a:custGeom>
            <a:solidFill>
              <a:srgbClr val="1E3F48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3014700" y="3831532"/>
            <a:ext cx="2878900" cy="2878900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88900" y="88900"/>
              <a:ext cx="6172200" cy="6172200"/>
            </a:xfrm>
            <a:custGeom>
              <a:avLst/>
              <a:gdLst/>
              <a:ahLst/>
              <a:cxnLst/>
              <a:rect l="l" t="t" r="r" b="b"/>
              <a:pathLst>
                <a:path w="6172200" h="6172200">
                  <a:moveTo>
                    <a:pt x="6172200" y="5864860"/>
                  </a:moveTo>
                  <a:cubicBezTo>
                    <a:pt x="6172200" y="6033770"/>
                    <a:pt x="6035040" y="6170930"/>
                    <a:pt x="5866130" y="6170930"/>
                  </a:cubicBezTo>
                  <a:lnTo>
                    <a:pt x="307340" y="6170930"/>
                  </a:lnTo>
                  <a:cubicBezTo>
                    <a:pt x="137160" y="6172200"/>
                    <a:pt x="0" y="6035040"/>
                    <a:pt x="0" y="5864860"/>
                  </a:cubicBezTo>
                  <a:lnTo>
                    <a:pt x="0" y="307340"/>
                  </a:lnTo>
                  <a:cubicBezTo>
                    <a:pt x="0" y="137160"/>
                    <a:pt x="137160" y="0"/>
                    <a:pt x="307340" y="0"/>
                  </a:cubicBezTo>
                  <a:lnTo>
                    <a:pt x="5866130" y="0"/>
                  </a:lnTo>
                  <a:cubicBezTo>
                    <a:pt x="6035040" y="0"/>
                    <a:pt x="6172200" y="137160"/>
                    <a:pt x="6172200" y="307340"/>
                  </a:cubicBezTo>
                  <a:lnTo>
                    <a:pt x="6172200" y="5864860"/>
                  </a:lnTo>
                  <a:close/>
                </a:path>
              </a:pathLst>
            </a:custGeom>
            <a:blipFill>
              <a:blip r:embed="rId5"/>
              <a:stretch>
                <a:fillRect t="-17841" b="-17841"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953760" y="6350000"/>
                  </a:moveTo>
                  <a:lnTo>
                    <a:pt x="396240" y="6350000"/>
                  </a:lnTo>
                  <a:cubicBezTo>
                    <a:pt x="177800" y="6350000"/>
                    <a:pt x="0" y="6172200"/>
                    <a:pt x="0" y="5953760"/>
                  </a:cubicBezTo>
                  <a:lnTo>
                    <a:pt x="0" y="396240"/>
                  </a:lnTo>
                  <a:cubicBezTo>
                    <a:pt x="0" y="177800"/>
                    <a:pt x="177800" y="0"/>
                    <a:pt x="396240" y="0"/>
                  </a:cubicBezTo>
                  <a:lnTo>
                    <a:pt x="5955030" y="0"/>
                  </a:lnTo>
                  <a:cubicBezTo>
                    <a:pt x="6172200" y="0"/>
                    <a:pt x="6350000" y="177800"/>
                    <a:pt x="6350000" y="396240"/>
                  </a:cubicBezTo>
                  <a:lnTo>
                    <a:pt x="6350000" y="5955030"/>
                  </a:lnTo>
                  <a:cubicBezTo>
                    <a:pt x="6350000" y="6172200"/>
                    <a:pt x="6172200" y="6350000"/>
                    <a:pt x="5953760" y="6350000"/>
                  </a:cubicBezTo>
                  <a:close/>
                  <a:moveTo>
                    <a:pt x="396240" y="179070"/>
                  </a:moveTo>
                  <a:cubicBezTo>
                    <a:pt x="276860" y="179070"/>
                    <a:pt x="179070" y="276860"/>
                    <a:pt x="179070" y="396240"/>
                  </a:cubicBezTo>
                  <a:lnTo>
                    <a:pt x="179070" y="5955030"/>
                  </a:lnTo>
                  <a:cubicBezTo>
                    <a:pt x="179070" y="6074410"/>
                    <a:pt x="276860" y="6172200"/>
                    <a:pt x="396240" y="6172200"/>
                  </a:cubicBezTo>
                  <a:lnTo>
                    <a:pt x="5955030" y="6172200"/>
                  </a:lnTo>
                  <a:cubicBezTo>
                    <a:pt x="6074410" y="6172200"/>
                    <a:pt x="6172200" y="6074410"/>
                    <a:pt x="6172200" y="5955030"/>
                  </a:cubicBezTo>
                  <a:lnTo>
                    <a:pt x="6172200" y="396240"/>
                  </a:lnTo>
                  <a:cubicBezTo>
                    <a:pt x="6172200" y="276860"/>
                    <a:pt x="6074410" y="179070"/>
                    <a:pt x="5955030" y="179070"/>
                  </a:cubicBezTo>
                  <a:lnTo>
                    <a:pt x="396240" y="179070"/>
                  </a:lnTo>
                  <a:close/>
                </a:path>
              </a:pathLst>
            </a:custGeom>
            <a:solidFill>
              <a:srgbClr val="1E3F48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3151739" y="3404553"/>
            <a:ext cx="2120405" cy="556429"/>
            <a:chOff x="0" y="0"/>
            <a:chExt cx="513202" cy="13467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13202" cy="134673"/>
            </a:xfrm>
            <a:custGeom>
              <a:avLst/>
              <a:gdLst/>
              <a:ahLst/>
              <a:cxnLst/>
              <a:rect l="l" t="t" r="r" b="b"/>
              <a:pathLst>
                <a:path w="513202" h="134673">
                  <a:moveTo>
                    <a:pt x="29209" y="0"/>
                  </a:moveTo>
                  <a:lnTo>
                    <a:pt x="483993" y="0"/>
                  </a:lnTo>
                  <a:cubicBezTo>
                    <a:pt x="500124" y="0"/>
                    <a:pt x="513202" y="13077"/>
                    <a:pt x="513202" y="29209"/>
                  </a:cubicBezTo>
                  <a:lnTo>
                    <a:pt x="513202" y="105463"/>
                  </a:lnTo>
                  <a:cubicBezTo>
                    <a:pt x="513202" y="113210"/>
                    <a:pt x="510124" y="120640"/>
                    <a:pt x="504647" y="126117"/>
                  </a:cubicBezTo>
                  <a:cubicBezTo>
                    <a:pt x="499169" y="131595"/>
                    <a:pt x="491739" y="134673"/>
                    <a:pt x="483993" y="134673"/>
                  </a:cubicBezTo>
                  <a:lnTo>
                    <a:pt x="29209" y="134673"/>
                  </a:lnTo>
                  <a:cubicBezTo>
                    <a:pt x="21462" y="134673"/>
                    <a:pt x="14033" y="131595"/>
                    <a:pt x="8555" y="126117"/>
                  </a:cubicBezTo>
                  <a:cubicBezTo>
                    <a:pt x="3077" y="120640"/>
                    <a:pt x="0" y="113210"/>
                    <a:pt x="0" y="105463"/>
                  </a:cubicBezTo>
                  <a:lnTo>
                    <a:pt x="0" y="29209"/>
                  </a:lnTo>
                  <a:cubicBezTo>
                    <a:pt x="0" y="21462"/>
                    <a:pt x="3077" y="14033"/>
                    <a:pt x="8555" y="8555"/>
                  </a:cubicBezTo>
                  <a:cubicBezTo>
                    <a:pt x="14033" y="3077"/>
                    <a:pt x="21462" y="0"/>
                    <a:pt x="29209" y="0"/>
                  </a:cubicBezTo>
                  <a:close/>
                </a:path>
              </a:pathLst>
            </a:custGeom>
            <a:solidFill>
              <a:srgbClr val="1E3F48"/>
            </a:solidFill>
            <a:ln cap="sq">
              <a:noFill/>
              <a:prstDash val="solid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513202" cy="1727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1" indent="0" algn="ctr">
                <a:lnSpc>
                  <a:spcPts val="3041"/>
                </a:lnSpc>
                <a:spcBef>
                  <a:spcPct val="0"/>
                </a:spcBef>
              </a:pPr>
              <a:r>
                <a:rPr lang="en-US" sz="2172">
                  <a:solidFill>
                    <a:srgbClr val="FFFFFF"/>
                  </a:solidFill>
                  <a:latin typeface="Dosis Medium"/>
                </a:rPr>
                <a:t>?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8282189" y="3404553"/>
            <a:ext cx="2120405" cy="556429"/>
            <a:chOff x="0" y="0"/>
            <a:chExt cx="513202" cy="13467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13202" cy="134673"/>
            </a:xfrm>
            <a:custGeom>
              <a:avLst/>
              <a:gdLst/>
              <a:ahLst/>
              <a:cxnLst/>
              <a:rect l="l" t="t" r="r" b="b"/>
              <a:pathLst>
                <a:path w="513202" h="134673">
                  <a:moveTo>
                    <a:pt x="29209" y="0"/>
                  </a:moveTo>
                  <a:lnTo>
                    <a:pt x="483993" y="0"/>
                  </a:lnTo>
                  <a:cubicBezTo>
                    <a:pt x="500124" y="0"/>
                    <a:pt x="513202" y="13077"/>
                    <a:pt x="513202" y="29209"/>
                  </a:cubicBezTo>
                  <a:lnTo>
                    <a:pt x="513202" y="105463"/>
                  </a:lnTo>
                  <a:cubicBezTo>
                    <a:pt x="513202" y="113210"/>
                    <a:pt x="510124" y="120640"/>
                    <a:pt x="504647" y="126117"/>
                  </a:cubicBezTo>
                  <a:cubicBezTo>
                    <a:pt x="499169" y="131595"/>
                    <a:pt x="491739" y="134673"/>
                    <a:pt x="483993" y="134673"/>
                  </a:cubicBezTo>
                  <a:lnTo>
                    <a:pt x="29209" y="134673"/>
                  </a:lnTo>
                  <a:cubicBezTo>
                    <a:pt x="21462" y="134673"/>
                    <a:pt x="14033" y="131595"/>
                    <a:pt x="8555" y="126117"/>
                  </a:cubicBezTo>
                  <a:cubicBezTo>
                    <a:pt x="3077" y="120640"/>
                    <a:pt x="0" y="113210"/>
                    <a:pt x="0" y="105463"/>
                  </a:cubicBezTo>
                  <a:lnTo>
                    <a:pt x="0" y="29209"/>
                  </a:lnTo>
                  <a:cubicBezTo>
                    <a:pt x="0" y="21462"/>
                    <a:pt x="3077" y="14033"/>
                    <a:pt x="8555" y="8555"/>
                  </a:cubicBezTo>
                  <a:cubicBezTo>
                    <a:pt x="14033" y="3077"/>
                    <a:pt x="21462" y="0"/>
                    <a:pt x="29209" y="0"/>
                  </a:cubicBezTo>
                  <a:close/>
                </a:path>
              </a:pathLst>
            </a:custGeom>
            <a:solidFill>
              <a:srgbClr val="1E3F48"/>
            </a:solidFill>
            <a:ln cap="sq">
              <a:noFill/>
              <a:prstDash val="solid"/>
              <a:miter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513202" cy="1727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1" indent="0" algn="ctr">
                <a:lnSpc>
                  <a:spcPts val="3041"/>
                </a:lnSpc>
                <a:spcBef>
                  <a:spcPct val="0"/>
                </a:spcBef>
              </a:pPr>
              <a:r>
                <a:rPr lang="en-US" sz="2172">
                  <a:solidFill>
                    <a:srgbClr val="FFFFFF"/>
                  </a:solidFill>
                  <a:latin typeface="Dosis Medium"/>
                </a:rPr>
                <a:t>?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3393948" y="3404553"/>
            <a:ext cx="2120405" cy="556429"/>
            <a:chOff x="0" y="0"/>
            <a:chExt cx="513202" cy="134673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13202" cy="134673"/>
            </a:xfrm>
            <a:custGeom>
              <a:avLst/>
              <a:gdLst/>
              <a:ahLst/>
              <a:cxnLst/>
              <a:rect l="l" t="t" r="r" b="b"/>
              <a:pathLst>
                <a:path w="513202" h="134673">
                  <a:moveTo>
                    <a:pt x="29209" y="0"/>
                  </a:moveTo>
                  <a:lnTo>
                    <a:pt x="483993" y="0"/>
                  </a:lnTo>
                  <a:cubicBezTo>
                    <a:pt x="500124" y="0"/>
                    <a:pt x="513202" y="13077"/>
                    <a:pt x="513202" y="29209"/>
                  </a:cubicBezTo>
                  <a:lnTo>
                    <a:pt x="513202" y="105463"/>
                  </a:lnTo>
                  <a:cubicBezTo>
                    <a:pt x="513202" y="113210"/>
                    <a:pt x="510124" y="120640"/>
                    <a:pt x="504647" y="126117"/>
                  </a:cubicBezTo>
                  <a:cubicBezTo>
                    <a:pt x="499169" y="131595"/>
                    <a:pt x="491739" y="134673"/>
                    <a:pt x="483993" y="134673"/>
                  </a:cubicBezTo>
                  <a:lnTo>
                    <a:pt x="29209" y="134673"/>
                  </a:lnTo>
                  <a:cubicBezTo>
                    <a:pt x="21462" y="134673"/>
                    <a:pt x="14033" y="131595"/>
                    <a:pt x="8555" y="126117"/>
                  </a:cubicBezTo>
                  <a:cubicBezTo>
                    <a:pt x="3077" y="120640"/>
                    <a:pt x="0" y="113210"/>
                    <a:pt x="0" y="105463"/>
                  </a:cubicBezTo>
                  <a:lnTo>
                    <a:pt x="0" y="29209"/>
                  </a:lnTo>
                  <a:cubicBezTo>
                    <a:pt x="0" y="21462"/>
                    <a:pt x="3077" y="14033"/>
                    <a:pt x="8555" y="8555"/>
                  </a:cubicBezTo>
                  <a:cubicBezTo>
                    <a:pt x="14033" y="3077"/>
                    <a:pt x="21462" y="0"/>
                    <a:pt x="29209" y="0"/>
                  </a:cubicBezTo>
                  <a:close/>
                </a:path>
              </a:pathLst>
            </a:custGeom>
            <a:solidFill>
              <a:srgbClr val="1E3F48"/>
            </a:solidFill>
            <a:ln cap="sq">
              <a:noFill/>
              <a:prstDash val="solid"/>
              <a:miter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513202" cy="1727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1" indent="0" algn="ctr">
                <a:lnSpc>
                  <a:spcPts val="3041"/>
                </a:lnSpc>
                <a:spcBef>
                  <a:spcPct val="0"/>
                </a:spcBef>
              </a:pPr>
              <a:r>
                <a:rPr lang="en-US" sz="2172">
                  <a:solidFill>
                    <a:srgbClr val="FFFFFF"/>
                  </a:solidFill>
                  <a:latin typeface="Dosis Medium"/>
                </a:rPr>
                <a:t>?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2038516" y="6816313"/>
            <a:ext cx="4831268" cy="1455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1070A"/>
                </a:solidFill>
                <a:latin typeface="Caveat"/>
              </a:rPr>
              <a:t>Теологическая революция: Бог умер</a:t>
            </a:r>
          </a:p>
        </p:txBody>
      </p:sp>
      <p:sp>
        <p:nvSpPr>
          <p:cNvPr id="25" name="Freeform 25"/>
          <p:cNvSpPr/>
          <p:nvPr/>
        </p:nvSpPr>
        <p:spPr>
          <a:xfrm>
            <a:off x="16024122" y="7855520"/>
            <a:ext cx="4653210" cy="3244906"/>
          </a:xfrm>
          <a:custGeom>
            <a:avLst/>
            <a:gdLst/>
            <a:ahLst/>
            <a:cxnLst/>
            <a:rect l="l" t="t" r="r" b="b"/>
            <a:pathLst>
              <a:path w="4653210" h="3244906">
                <a:moveTo>
                  <a:pt x="0" y="0"/>
                </a:moveTo>
                <a:lnTo>
                  <a:pt x="4653209" y="0"/>
                </a:lnTo>
                <a:lnTo>
                  <a:pt x="4653209" y="3244906"/>
                </a:lnTo>
                <a:lnTo>
                  <a:pt x="0" y="324490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415780" y="287599"/>
            <a:ext cx="2723673" cy="2580061"/>
          </a:xfrm>
          <a:custGeom>
            <a:avLst/>
            <a:gdLst/>
            <a:ahLst/>
            <a:cxnLst/>
            <a:rect l="l" t="t" r="r" b="b"/>
            <a:pathLst>
              <a:path w="2723673" h="2580061">
                <a:moveTo>
                  <a:pt x="0" y="0"/>
                </a:moveTo>
                <a:lnTo>
                  <a:pt x="2723673" y="0"/>
                </a:lnTo>
                <a:lnTo>
                  <a:pt x="2723673" y="2580061"/>
                </a:lnTo>
                <a:lnTo>
                  <a:pt x="0" y="258006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7" name="TextBox 27"/>
          <p:cNvSpPr txBox="1"/>
          <p:nvPr/>
        </p:nvSpPr>
        <p:spPr>
          <a:xfrm>
            <a:off x="1484315" y="923925"/>
            <a:ext cx="15319370" cy="1943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0"/>
              </a:lnSpc>
              <a:spcBef>
                <a:spcPct val="0"/>
              </a:spcBef>
            </a:pPr>
            <a:r>
              <a:rPr lang="en-US" sz="5600">
                <a:solidFill>
                  <a:srgbClr val="01070A"/>
                </a:solidFill>
                <a:latin typeface="Carelia"/>
              </a:rPr>
              <a:t>Социально-научные революции европейского общества в XIX в.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777617" y="6816313"/>
            <a:ext cx="4868650" cy="1455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1070A"/>
                </a:solidFill>
                <a:latin typeface="Caveat"/>
              </a:rPr>
              <a:t>Экономическая революция:</a:t>
            </a: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1070A"/>
                </a:solidFill>
                <a:latin typeface="Caveat"/>
              </a:rPr>
              <a:t>теория марксизма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6896668" y="6816313"/>
            <a:ext cx="4891446" cy="1455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01070A"/>
                </a:solidFill>
                <a:latin typeface="Caveat"/>
              </a:rPr>
              <a:t>Биологическая революция: эволюционная теория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818968" y="1878811"/>
            <a:ext cx="14650064" cy="7379489"/>
            <a:chOff x="0" y="0"/>
            <a:chExt cx="4491524" cy="226245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91524" cy="2262458"/>
            </a:xfrm>
            <a:custGeom>
              <a:avLst/>
              <a:gdLst/>
              <a:ahLst/>
              <a:cxnLst/>
              <a:rect l="l" t="t" r="r" b="b"/>
              <a:pathLst>
                <a:path w="4491524" h="2262458">
                  <a:moveTo>
                    <a:pt x="5813" y="0"/>
                  </a:moveTo>
                  <a:lnTo>
                    <a:pt x="4485710" y="0"/>
                  </a:lnTo>
                  <a:cubicBezTo>
                    <a:pt x="4487252" y="0"/>
                    <a:pt x="4488731" y="612"/>
                    <a:pt x="4489821" y="1703"/>
                  </a:cubicBezTo>
                  <a:cubicBezTo>
                    <a:pt x="4490911" y="2793"/>
                    <a:pt x="4491524" y="4271"/>
                    <a:pt x="4491524" y="5813"/>
                  </a:cubicBezTo>
                  <a:lnTo>
                    <a:pt x="4491524" y="2256645"/>
                  </a:lnTo>
                  <a:cubicBezTo>
                    <a:pt x="4491524" y="2258187"/>
                    <a:pt x="4490911" y="2259665"/>
                    <a:pt x="4489821" y="2260755"/>
                  </a:cubicBezTo>
                  <a:cubicBezTo>
                    <a:pt x="4488731" y="2261845"/>
                    <a:pt x="4487252" y="2262458"/>
                    <a:pt x="4485710" y="2262458"/>
                  </a:cubicBezTo>
                  <a:lnTo>
                    <a:pt x="5813" y="2262458"/>
                  </a:lnTo>
                  <a:cubicBezTo>
                    <a:pt x="4271" y="2262458"/>
                    <a:pt x="2793" y="2261845"/>
                    <a:pt x="1703" y="2260755"/>
                  </a:cubicBezTo>
                  <a:cubicBezTo>
                    <a:pt x="612" y="2259665"/>
                    <a:pt x="0" y="2258187"/>
                    <a:pt x="0" y="2256645"/>
                  </a:cubicBezTo>
                  <a:lnTo>
                    <a:pt x="0" y="5813"/>
                  </a:lnTo>
                  <a:cubicBezTo>
                    <a:pt x="0" y="4271"/>
                    <a:pt x="612" y="2793"/>
                    <a:pt x="1703" y="1703"/>
                  </a:cubicBezTo>
                  <a:cubicBezTo>
                    <a:pt x="2793" y="612"/>
                    <a:pt x="4271" y="0"/>
                    <a:pt x="5813" y="0"/>
                  </a:cubicBez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91524" cy="23100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2876143" y="4424184"/>
            <a:ext cx="3265119" cy="4463954"/>
          </a:xfrm>
          <a:custGeom>
            <a:avLst/>
            <a:gdLst/>
            <a:ahLst/>
            <a:cxnLst/>
            <a:rect l="l" t="t" r="r" b="b"/>
            <a:pathLst>
              <a:path w="3265119" h="4463954">
                <a:moveTo>
                  <a:pt x="0" y="0"/>
                </a:moveTo>
                <a:lnTo>
                  <a:pt x="3265119" y="0"/>
                </a:lnTo>
                <a:lnTo>
                  <a:pt x="3265119" y="4463954"/>
                </a:lnTo>
                <a:lnTo>
                  <a:pt x="0" y="44639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901330" y="3427039"/>
            <a:ext cx="3372827" cy="3229122"/>
          </a:xfrm>
          <a:custGeom>
            <a:avLst/>
            <a:gdLst/>
            <a:ahLst/>
            <a:cxnLst/>
            <a:rect l="l" t="t" r="r" b="b"/>
            <a:pathLst>
              <a:path w="3372827" h="3229122">
                <a:moveTo>
                  <a:pt x="0" y="0"/>
                </a:moveTo>
                <a:lnTo>
                  <a:pt x="3372826" y="0"/>
                </a:lnTo>
                <a:lnTo>
                  <a:pt x="3372826" y="3229122"/>
                </a:lnTo>
                <a:lnTo>
                  <a:pt x="0" y="32291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4914855" y="4911134"/>
            <a:ext cx="4850546" cy="3918984"/>
          </a:xfrm>
          <a:custGeom>
            <a:avLst/>
            <a:gdLst/>
            <a:ahLst/>
            <a:cxnLst/>
            <a:rect l="l" t="t" r="r" b="b"/>
            <a:pathLst>
              <a:path w="4850546" h="3918984">
                <a:moveTo>
                  <a:pt x="0" y="0"/>
                </a:moveTo>
                <a:lnTo>
                  <a:pt x="4850546" y="0"/>
                </a:lnTo>
                <a:lnTo>
                  <a:pt x="4850546" y="3918984"/>
                </a:lnTo>
                <a:lnTo>
                  <a:pt x="0" y="39189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423440" y="3427039"/>
            <a:ext cx="3667941" cy="3917592"/>
          </a:xfrm>
          <a:custGeom>
            <a:avLst/>
            <a:gdLst/>
            <a:ahLst/>
            <a:cxnLst/>
            <a:rect l="l" t="t" r="r" b="b"/>
            <a:pathLst>
              <a:path w="3667941" h="3917592">
                <a:moveTo>
                  <a:pt x="0" y="0"/>
                </a:moveTo>
                <a:lnTo>
                  <a:pt x="3667941" y="0"/>
                </a:lnTo>
                <a:lnTo>
                  <a:pt x="3667941" y="3917592"/>
                </a:lnTo>
                <a:lnTo>
                  <a:pt x="0" y="39175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508702" y="1087634"/>
            <a:ext cx="3125925" cy="2762536"/>
          </a:xfrm>
          <a:custGeom>
            <a:avLst/>
            <a:gdLst/>
            <a:ahLst/>
            <a:cxnLst/>
            <a:rect l="l" t="t" r="r" b="b"/>
            <a:pathLst>
              <a:path w="3125925" h="2762536">
                <a:moveTo>
                  <a:pt x="0" y="0"/>
                </a:moveTo>
                <a:lnTo>
                  <a:pt x="3125925" y="0"/>
                </a:lnTo>
                <a:lnTo>
                  <a:pt x="3125925" y="2762536"/>
                </a:lnTo>
                <a:lnTo>
                  <a:pt x="0" y="276253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922223" y="2506411"/>
            <a:ext cx="12443555" cy="9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531"/>
              </a:lnSpc>
              <a:spcBef>
                <a:spcPct val="0"/>
              </a:spcBef>
            </a:pPr>
            <a:r>
              <a:rPr lang="en-US" sz="5379">
                <a:solidFill>
                  <a:srgbClr val="01070A"/>
                </a:solidFill>
                <a:latin typeface="Carelia"/>
              </a:rPr>
              <a:t>1-ая горизонталь: живопись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94191" y="624402"/>
            <a:ext cx="14114511" cy="88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600" dirty="0" err="1">
                <a:solidFill>
                  <a:srgbClr val="01070A"/>
                </a:solidFill>
                <a:latin typeface="Caveat"/>
              </a:rPr>
              <a:t>Символизм</a:t>
            </a:r>
            <a:r>
              <a:rPr lang="en-US" sz="5600" dirty="0">
                <a:solidFill>
                  <a:srgbClr val="01070A"/>
                </a:solidFill>
                <a:latin typeface="Caveat"/>
              </a:rPr>
              <a:t>    </a:t>
            </a:r>
            <a:r>
              <a:rPr lang="en-US" sz="5600" dirty="0" err="1">
                <a:solidFill>
                  <a:srgbClr val="01070A"/>
                </a:solidFill>
                <a:latin typeface="Caveat"/>
              </a:rPr>
              <a:t>Абстракционизм</a:t>
            </a:r>
            <a:r>
              <a:rPr lang="en-US" sz="5600" dirty="0">
                <a:solidFill>
                  <a:srgbClr val="01070A"/>
                </a:solidFill>
                <a:latin typeface="Caveat"/>
              </a:rPr>
              <a:t>   </a:t>
            </a:r>
            <a:r>
              <a:rPr lang="en-US" sz="5600" dirty="0" err="1">
                <a:solidFill>
                  <a:srgbClr val="01070A"/>
                </a:solidFill>
                <a:latin typeface="Caveat"/>
              </a:rPr>
              <a:t>Кубизм</a:t>
            </a:r>
            <a:r>
              <a:rPr lang="en-US" sz="5600" dirty="0">
                <a:solidFill>
                  <a:srgbClr val="01070A"/>
                </a:solidFill>
                <a:latin typeface="Caveat"/>
              </a:rPr>
              <a:t>  </a:t>
            </a:r>
            <a:r>
              <a:rPr lang="ru-RU" sz="5600" smtClean="0">
                <a:solidFill>
                  <a:srgbClr val="01070A"/>
                </a:solidFill>
                <a:latin typeface="Caveat"/>
              </a:rPr>
              <a:t>Импрессионизм</a:t>
            </a:r>
            <a:endParaRPr lang="en-US" sz="5600" dirty="0">
              <a:solidFill>
                <a:srgbClr val="01070A"/>
              </a:solidFill>
              <a:latin typeface="Cave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818968" y="1760572"/>
            <a:ext cx="14650064" cy="7379489"/>
            <a:chOff x="0" y="0"/>
            <a:chExt cx="4491524" cy="226245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91524" cy="2262458"/>
            </a:xfrm>
            <a:custGeom>
              <a:avLst/>
              <a:gdLst/>
              <a:ahLst/>
              <a:cxnLst/>
              <a:rect l="l" t="t" r="r" b="b"/>
              <a:pathLst>
                <a:path w="4491524" h="2262458">
                  <a:moveTo>
                    <a:pt x="5813" y="0"/>
                  </a:moveTo>
                  <a:lnTo>
                    <a:pt x="4485710" y="0"/>
                  </a:lnTo>
                  <a:cubicBezTo>
                    <a:pt x="4487252" y="0"/>
                    <a:pt x="4488731" y="612"/>
                    <a:pt x="4489821" y="1703"/>
                  </a:cubicBezTo>
                  <a:cubicBezTo>
                    <a:pt x="4490911" y="2793"/>
                    <a:pt x="4491524" y="4271"/>
                    <a:pt x="4491524" y="5813"/>
                  </a:cubicBezTo>
                  <a:lnTo>
                    <a:pt x="4491524" y="2256645"/>
                  </a:lnTo>
                  <a:cubicBezTo>
                    <a:pt x="4491524" y="2258187"/>
                    <a:pt x="4490911" y="2259665"/>
                    <a:pt x="4489821" y="2260755"/>
                  </a:cubicBezTo>
                  <a:cubicBezTo>
                    <a:pt x="4488731" y="2261845"/>
                    <a:pt x="4487252" y="2262458"/>
                    <a:pt x="4485710" y="2262458"/>
                  </a:cubicBezTo>
                  <a:lnTo>
                    <a:pt x="5813" y="2262458"/>
                  </a:lnTo>
                  <a:cubicBezTo>
                    <a:pt x="4271" y="2262458"/>
                    <a:pt x="2793" y="2261845"/>
                    <a:pt x="1703" y="2260755"/>
                  </a:cubicBezTo>
                  <a:cubicBezTo>
                    <a:pt x="612" y="2259665"/>
                    <a:pt x="0" y="2258187"/>
                    <a:pt x="0" y="2256645"/>
                  </a:cubicBezTo>
                  <a:lnTo>
                    <a:pt x="0" y="5813"/>
                  </a:lnTo>
                  <a:cubicBezTo>
                    <a:pt x="0" y="4271"/>
                    <a:pt x="612" y="2793"/>
                    <a:pt x="1703" y="1703"/>
                  </a:cubicBezTo>
                  <a:cubicBezTo>
                    <a:pt x="2793" y="612"/>
                    <a:pt x="4271" y="0"/>
                    <a:pt x="5813" y="0"/>
                  </a:cubicBez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91524" cy="23100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209671" y="6753080"/>
            <a:ext cx="3584090" cy="3192451"/>
          </a:xfrm>
          <a:custGeom>
            <a:avLst/>
            <a:gdLst/>
            <a:ahLst/>
            <a:cxnLst/>
            <a:rect l="l" t="t" r="r" b="b"/>
            <a:pathLst>
              <a:path w="3584090" h="3192451">
                <a:moveTo>
                  <a:pt x="0" y="0"/>
                </a:moveTo>
                <a:lnTo>
                  <a:pt x="3584090" y="0"/>
                </a:lnTo>
                <a:lnTo>
                  <a:pt x="3584090" y="3192451"/>
                </a:lnTo>
                <a:lnTo>
                  <a:pt x="0" y="31924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437982">
            <a:off x="14323702" y="511342"/>
            <a:ext cx="3160431" cy="3028267"/>
          </a:xfrm>
          <a:custGeom>
            <a:avLst/>
            <a:gdLst/>
            <a:ahLst/>
            <a:cxnLst/>
            <a:rect l="l" t="t" r="r" b="b"/>
            <a:pathLst>
              <a:path w="3160431" h="3028267">
                <a:moveTo>
                  <a:pt x="0" y="0"/>
                </a:moveTo>
                <a:lnTo>
                  <a:pt x="3160431" y="0"/>
                </a:lnTo>
                <a:lnTo>
                  <a:pt x="3160431" y="3028267"/>
                </a:lnTo>
                <a:lnTo>
                  <a:pt x="0" y="30282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>
            <a:off x="6794562" y="4050950"/>
            <a:ext cx="0" cy="455424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11493438" y="4050950"/>
            <a:ext cx="0" cy="455424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7339289" y="4405546"/>
            <a:ext cx="3609422" cy="3871246"/>
          </a:xfrm>
          <a:custGeom>
            <a:avLst/>
            <a:gdLst/>
            <a:ahLst/>
            <a:cxnLst/>
            <a:rect l="l" t="t" r="r" b="b"/>
            <a:pathLst>
              <a:path w="3609422" h="3871246">
                <a:moveTo>
                  <a:pt x="0" y="0"/>
                </a:moveTo>
                <a:lnTo>
                  <a:pt x="3609422" y="0"/>
                </a:lnTo>
                <a:lnTo>
                  <a:pt x="3609422" y="3871246"/>
                </a:lnTo>
                <a:lnTo>
                  <a:pt x="0" y="387124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922223" y="2506411"/>
            <a:ext cx="12443555" cy="9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531"/>
              </a:lnSpc>
              <a:spcBef>
                <a:spcPct val="0"/>
              </a:spcBef>
            </a:pPr>
            <a:r>
              <a:rPr lang="en-US" sz="5379">
                <a:solidFill>
                  <a:srgbClr val="01070A"/>
                </a:solidFill>
                <a:latin typeface="Carelia"/>
              </a:rPr>
              <a:t>1-ая горизонталь: литература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001716" y="4790677"/>
            <a:ext cx="4766044" cy="2962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52"/>
              </a:lnSpc>
            </a:pPr>
            <a:r>
              <a:rPr lang="en-US" sz="4682">
                <a:solidFill>
                  <a:srgbClr val="01070A"/>
                </a:solidFill>
                <a:latin typeface="Caveat"/>
              </a:rPr>
              <a:t>Составьте схему «Литературные течения Серебряного века».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493438" y="4790677"/>
            <a:ext cx="4959600" cy="3081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90"/>
              </a:lnSpc>
            </a:pPr>
            <a:r>
              <a:rPr lang="en-US" sz="4872">
                <a:solidFill>
                  <a:srgbClr val="01070A"/>
                </a:solidFill>
                <a:latin typeface="Caveat"/>
              </a:rPr>
              <a:t>Кратко охарактеризуйте каждый выделенный стиль.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227885" y="1162717"/>
            <a:ext cx="7832231" cy="811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732"/>
              </a:lnSpc>
              <a:spcBef>
                <a:spcPct val="0"/>
              </a:spcBef>
            </a:pPr>
            <a:r>
              <a:rPr lang="en-US" sz="4808">
                <a:solidFill>
                  <a:srgbClr val="01070A"/>
                </a:solidFill>
                <a:latin typeface="Carelia"/>
              </a:rPr>
              <a:t>2-ая горизонталь: наука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2135973" y="1948013"/>
            <a:ext cx="5491873" cy="2296319"/>
            <a:chOff x="0" y="0"/>
            <a:chExt cx="7322498" cy="3061759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179656"/>
              <a:ext cx="7322498" cy="2882103"/>
              <a:chOff x="0" y="0"/>
              <a:chExt cx="1733480" cy="68229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33480" cy="682290"/>
              </a:xfrm>
              <a:custGeom>
                <a:avLst/>
                <a:gdLst/>
                <a:ahLst/>
                <a:cxnLst/>
                <a:rect l="l" t="t" r="r" b="b"/>
                <a:pathLst>
                  <a:path w="1733480" h="682290">
                    <a:moveTo>
                      <a:pt x="2739" y="0"/>
                    </a:moveTo>
                    <a:lnTo>
                      <a:pt x="1730741" y="0"/>
                    </a:lnTo>
                    <a:cubicBezTo>
                      <a:pt x="1731468" y="0"/>
                      <a:pt x="1732164" y="289"/>
                      <a:pt x="1732678" y="802"/>
                    </a:cubicBezTo>
                    <a:cubicBezTo>
                      <a:pt x="1733191" y="1316"/>
                      <a:pt x="1733480" y="2012"/>
                      <a:pt x="1733480" y="2739"/>
                    </a:cubicBezTo>
                    <a:lnTo>
                      <a:pt x="1733480" y="679552"/>
                    </a:lnTo>
                    <a:cubicBezTo>
                      <a:pt x="1733480" y="680278"/>
                      <a:pt x="1733191" y="680974"/>
                      <a:pt x="1732678" y="681488"/>
                    </a:cubicBezTo>
                    <a:cubicBezTo>
                      <a:pt x="1732164" y="682002"/>
                      <a:pt x="1731468" y="682290"/>
                      <a:pt x="1730741" y="682290"/>
                    </a:cubicBezTo>
                    <a:lnTo>
                      <a:pt x="2739" y="682290"/>
                    </a:lnTo>
                    <a:cubicBezTo>
                      <a:pt x="1226" y="682290"/>
                      <a:pt x="0" y="681064"/>
                      <a:pt x="0" y="679552"/>
                    </a:cubicBezTo>
                    <a:lnTo>
                      <a:pt x="0" y="2739"/>
                    </a:lnTo>
                    <a:cubicBezTo>
                      <a:pt x="0" y="2012"/>
                      <a:pt x="289" y="1316"/>
                      <a:pt x="802" y="802"/>
                    </a:cubicBezTo>
                    <a:cubicBezTo>
                      <a:pt x="1316" y="289"/>
                      <a:pt x="2012" y="0"/>
                      <a:pt x="27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47625"/>
                <a:ext cx="1733480" cy="72991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10"/>
                  </a:lnSpc>
                </a:pPr>
                <a:endParaRPr/>
              </a:p>
            </p:txBody>
          </p:sp>
        </p:grpSp>
        <p:sp>
          <p:nvSpPr>
            <p:cNvPr id="8" name="Freeform 8"/>
            <p:cNvSpPr/>
            <p:nvPr/>
          </p:nvSpPr>
          <p:spPr>
            <a:xfrm>
              <a:off x="6084142" y="0"/>
              <a:ext cx="974425" cy="1353368"/>
            </a:xfrm>
            <a:custGeom>
              <a:avLst/>
              <a:gdLst/>
              <a:ahLst/>
              <a:cxnLst/>
              <a:rect l="l" t="t" r="r" b="b"/>
              <a:pathLst>
                <a:path w="974425" h="1353368">
                  <a:moveTo>
                    <a:pt x="0" y="0"/>
                  </a:moveTo>
                  <a:lnTo>
                    <a:pt x="974425" y="0"/>
                  </a:lnTo>
                  <a:lnTo>
                    <a:pt x="974425" y="1353368"/>
                  </a:lnTo>
                  <a:lnTo>
                    <a:pt x="0" y="13533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TextBox 9"/>
            <p:cNvSpPr txBox="1"/>
            <p:nvPr/>
          </p:nvSpPr>
          <p:spPr>
            <a:xfrm>
              <a:off x="341493" y="450983"/>
              <a:ext cx="6215121" cy="23573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44"/>
                </a:lnSpc>
              </a:pPr>
              <a:r>
                <a:rPr lang="en-US" sz="3388">
                  <a:solidFill>
                    <a:srgbClr val="01070A"/>
                  </a:solidFill>
                  <a:latin typeface="Carelia"/>
                </a:rPr>
                <a:t>построил четырёхмоторный бомбардировщик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 rot="93123">
            <a:off x="487683" y="1593335"/>
            <a:ext cx="3283874" cy="5122453"/>
            <a:chOff x="0" y="0"/>
            <a:chExt cx="1006794" cy="157047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06794" cy="1570479"/>
            </a:xfrm>
            <a:custGeom>
              <a:avLst/>
              <a:gdLst/>
              <a:ahLst/>
              <a:cxnLst/>
              <a:rect l="l" t="t" r="r" b="b"/>
              <a:pathLst>
                <a:path w="1006794" h="1570479">
                  <a:moveTo>
                    <a:pt x="16503" y="0"/>
                  </a:moveTo>
                  <a:lnTo>
                    <a:pt x="990291" y="0"/>
                  </a:lnTo>
                  <a:cubicBezTo>
                    <a:pt x="999405" y="0"/>
                    <a:pt x="1006794" y="7389"/>
                    <a:pt x="1006794" y="16503"/>
                  </a:cubicBezTo>
                  <a:lnTo>
                    <a:pt x="1006794" y="1553976"/>
                  </a:lnTo>
                  <a:cubicBezTo>
                    <a:pt x="1006794" y="1563090"/>
                    <a:pt x="999405" y="1570479"/>
                    <a:pt x="990291" y="1570479"/>
                  </a:cubicBezTo>
                  <a:lnTo>
                    <a:pt x="16503" y="1570479"/>
                  </a:lnTo>
                  <a:cubicBezTo>
                    <a:pt x="7389" y="1570479"/>
                    <a:pt x="0" y="1563090"/>
                    <a:pt x="0" y="1553976"/>
                  </a:cubicBezTo>
                  <a:lnTo>
                    <a:pt x="0" y="16503"/>
                  </a:lnTo>
                  <a:cubicBezTo>
                    <a:pt x="0" y="7389"/>
                    <a:pt x="7389" y="0"/>
                    <a:pt x="16503" y="0"/>
                  </a:cubicBez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006794" cy="161810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21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85831" y="1462809"/>
            <a:ext cx="3283874" cy="5202453"/>
            <a:chOff x="0" y="0"/>
            <a:chExt cx="1006794" cy="159500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06794" cy="1595006"/>
            </a:xfrm>
            <a:custGeom>
              <a:avLst/>
              <a:gdLst/>
              <a:ahLst/>
              <a:cxnLst/>
              <a:rect l="l" t="t" r="r" b="b"/>
              <a:pathLst>
                <a:path w="1006794" h="1595006">
                  <a:moveTo>
                    <a:pt x="25933" y="0"/>
                  </a:moveTo>
                  <a:lnTo>
                    <a:pt x="980861" y="0"/>
                  </a:lnTo>
                  <a:cubicBezTo>
                    <a:pt x="987739" y="0"/>
                    <a:pt x="994335" y="2732"/>
                    <a:pt x="999198" y="7596"/>
                  </a:cubicBezTo>
                  <a:cubicBezTo>
                    <a:pt x="1004062" y="12459"/>
                    <a:pt x="1006794" y="19055"/>
                    <a:pt x="1006794" y="25933"/>
                  </a:cubicBezTo>
                  <a:lnTo>
                    <a:pt x="1006794" y="1569073"/>
                  </a:lnTo>
                  <a:cubicBezTo>
                    <a:pt x="1006794" y="1575951"/>
                    <a:pt x="1004062" y="1582547"/>
                    <a:pt x="999198" y="1587410"/>
                  </a:cubicBezTo>
                  <a:cubicBezTo>
                    <a:pt x="994335" y="1592274"/>
                    <a:pt x="987739" y="1595006"/>
                    <a:pt x="980861" y="1595006"/>
                  </a:cubicBezTo>
                  <a:lnTo>
                    <a:pt x="25933" y="1595006"/>
                  </a:lnTo>
                  <a:cubicBezTo>
                    <a:pt x="19055" y="1595006"/>
                    <a:pt x="12459" y="1592274"/>
                    <a:pt x="7596" y="1587410"/>
                  </a:cubicBezTo>
                  <a:cubicBezTo>
                    <a:pt x="2732" y="1582547"/>
                    <a:pt x="0" y="1575951"/>
                    <a:pt x="0" y="1569073"/>
                  </a:cubicBezTo>
                  <a:lnTo>
                    <a:pt x="0" y="25933"/>
                  </a:lnTo>
                  <a:cubicBezTo>
                    <a:pt x="0" y="19055"/>
                    <a:pt x="2732" y="12459"/>
                    <a:pt x="7596" y="7596"/>
                  </a:cubicBezTo>
                  <a:cubicBezTo>
                    <a:pt x="12459" y="2732"/>
                    <a:pt x="19055" y="0"/>
                    <a:pt x="25933" y="0"/>
                  </a:cubicBez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006794" cy="16426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 rot="-78655">
            <a:off x="1151505" y="1268438"/>
            <a:ext cx="1752527" cy="388742"/>
          </a:xfrm>
          <a:custGeom>
            <a:avLst/>
            <a:gdLst/>
            <a:ahLst/>
            <a:cxnLst/>
            <a:rect l="l" t="t" r="r" b="b"/>
            <a:pathLst>
              <a:path w="1752527" h="388742">
                <a:moveTo>
                  <a:pt x="0" y="0"/>
                </a:moveTo>
                <a:lnTo>
                  <a:pt x="1752527" y="0"/>
                </a:lnTo>
                <a:lnTo>
                  <a:pt x="1752527" y="388742"/>
                </a:lnTo>
                <a:lnTo>
                  <a:pt x="0" y="3887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890017" y="5958197"/>
            <a:ext cx="2378808" cy="1414130"/>
          </a:xfrm>
          <a:custGeom>
            <a:avLst/>
            <a:gdLst/>
            <a:ahLst/>
            <a:cxnLst/>
            <a:rect l="l" t="t" r="r" b="b"/>
            <a:pathLst>
              <a:path w="2378808" h="1414130">
                <a:moveTo>
                  <a:pt x="0" y="0"/>
                </a:moveTo>
                <a:lnTo>
                  <a:pt x="2378809" y="0"/>
                </a:lnTo>
                <a:lnTo>
                  <a:pt x="2378809" y="1414131"/>
                </a:lnTo>
                <a:lnTo>
                  <a:pt x="0" y="141413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385831" y="1696227"/>
            <a:ext cx="3250791" cy="4274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30"/>
              </a:lnSpc>
            </a:pPr>
            <a:r>
              <a:rPr lang="en-US" sz="4200" spc="-176">
                <a:solidFill>
                  <a:srgbClr val="01070A"/>
                </a:solidFill>
                <a:latin typeface="Caveat"/>
              </a:rPr>
              <a:t>Заполните фамилии учёных в пропусках </a:t>
            </a:r>
          </a:p>
          <a:p>
            <a:pPr algn="ctr">
              <a:lnSpc>
                <a:spcPts val="4830"/>
              </a:lnSpc>
            </a:pPr>
            <a:r>
              <a:rPr lang="en-US" sz="4200" spc="-176">
                <a:solidFill>
                  <a:srgbClr val="01070A"/>
                </a:solidFill>
                <a:latin typeface="Caveat"/>
              </a:rPr>
              <a:t> и составьте хронологическую ленту научных открытий.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11767347" y="4416572"/>
            <a:ext cx="6229126" cy="2551381"/>
            <a:chOff x="0" y="0"/>
            <a:chExt cx="8305501" cy="3401841"/>
          </a:xfrm>
        </p:grpSpPr>
        <p:grpSp>
          <p:nvGrpSpPr>
            <p:cNvPr id="20" name="Group 20"/>
            <p:cNvGrpSpPr/>
            <p:nvPr/>
          </p:nvGrpSpPr>
          <p:grpSpPr>
            <a:xfrm>
              <a:off x="0" y="132833"/>
              <a:ext cx="8305501" cy="3269009"/>
              <a:chOff x="0" y="0"/>
              <a:chExt cx="1733480" cy="68229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1733480" cy="682290"/>
              </a:xfrm>
              <a:custGeom>
                <a:avLst/>
                <a:gdLst/>
                <a:ahLst/>
                <a:cxnLst/>
                <a:rect l="l" t="t" r="r" b="b"/>
                <a:pathLst>
                  <a:path w="1733480" h="682290">
                    <a:moveTo>
                      <a:pt x="2486" y="0"/>
                    </a:moveTo>
                    <a:lnTo>
                      <a:pt x="1730994" y="0"/>
                    </a:lnTo>
                    <a:cubicBezTo>
                      <a:pt x="1731653" y="0"/>
                      <a:pt x="1732286" y="262"/>
                      <a:pt x="1732752" y="728"/>
                    </a:cubicBezTo>
                    <a:cubicBezTo>
                      <a:pt x="1733218" y="1194"/>
                      <a:pt x="1733480" y="1826"/>
                      <a:pt x="1733480" y="2486"/>
                    </a:cubicBezTo>
                    <a:lnTo>
                      <a:pt x="1733480" y="679804"/>
                    </a:lnTo>
                    <a:cubicBezTo>
                      <a:pt x="1733480" y="680464"/>
                      <a:pt x="1733218" y="681096"/>
                      <a:pt x="1732752" y="681562"/>
                    </a:cubicBezTo>
                    <a:cubicBezTo>
                      <a:pt x="1732286" y="682028"/>
                      <a:pt x="1731653" y="682290"/>
                      <a:pt x="1730994" y="682290"/>
                    </a:cubicBezTo>
                    <a:lnTo>
                      <a:pt x="2486" y="682290"/>
                    </a:lnTo>
                    <a:cubicBezTo>
                      <a:pt x="1826" y="682290"/>
                      <a:pt x="1194" y="682028"/>
                      <a:pt x="728" y="681562"/>
                    </a:cubicBezTo>
                    <a:cubicBezTo>
                      <a:pt x="262" y="681096"/>
                      <a:pt x="0" y="680464"/>
                      <a:pt x="0" y="679804"/>
                    </a:cubicBezTo>
                    <a:lnTo>
                      <a:pt x="0" y="2486"/>
                    </a:lnTo>
                    <a:cubicBezTo>
                      <a:pt x="0" y="1826"/>
                      <a:pt x="262" y="1194"/>
                      <a:pt x="728" y="728"/>
                    </a:cubicBezTo>
                    <a:cubicBezTo>
                      <a:pt x="1194" y="262"/>
                      <a:pt x="1826" y="0"/>
                      <a:pt x="24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47625"/>
                <a:ext cx="1733480" cy="729915"/>
              </a:xfrm>
              <a:prstGeom prst="rect">
                <a:avLst/>
              </a:prstGeom>
            </p:spPr>
            <p:txBody>
              <a:bodyPr lIns="55966" tIns="55966" rIns="55966" bIns="55966" rtlCol="0" anchor="ctr"/>
              <a:lstStyle/>
              <a:p>
                <a:pPr algn="ctr">
                  <a:lnSpc>
                    <a:spcPts val="3210"/>
                  </a:lnSpc>
                </a:pPr>
                <a:endParaRPr/>
              </a:p>
            </p:txBody>
          </p:sp>
        </p:grpSp>
        <p:sp>
          <p:nvSpPr>
            <p:cNvPr id="23" name="Freeform 23"/>
            <p:cNvSpPr/>
            <p:nvPr/>
          </p:nvSpPr>
          <p:spPr>
            <a:xfrm>
              <a:off x="6880639" y="0"/>
              <a:ext cx="1105236" cy="1535050"/>
            </a:xfrm>
            <a:custGeom>
              <a:avLst/>
              <a:gdLst/>
              <a:ahLst/>
              <a:cxnLst/>
              <a:rect l="l" t="t" r="r" b="b"/>
              <a:pathLst>
                <a:path w="1105236" h="1535050">
                  <a:moveTo>
                    <a:pt x="0" y="0"/>
                  </a:moveTo>
                  <a:lnTo>
                    <a:pt x="1105236" y="0"/>
                  </a:lnTo>
                  <a:lnTo>
                    <a:pt x="1105236" y="1535050"/>
                  </a:lnTo>
                  <a:lnTo>
                    <a:pt x="0" y="15350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TextBox 24"/>
            <p:cNvSpPr txBox="1"/>
            <p:nvPr/>
          </p:nvSpPr>
          <p:spPr>
            <a:xfrm>
              <a:off x="324009" y="350968"/>
              <a:ext cx="7657484" cy="27660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154"/>
                </a:lnSpc>
              </a:pPr>
              <a:r>
                <a:rPr lang="en-US" sz="2967">
                  <a:solidFill>
                    <a:srgbClr val="01070A"/>
                  </a:solidFill>
                  <a:latin typeface="Carelia"/>
                </a:rPr>
                <a:t>построил первую в мире подводную лодку с двигателем внутреннего сгорания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3198850" y="7187028"/>
            <a:ext cx="7291251" cy="2917769"/>
            <a:chOff x="0" y="0"/>
            <a:chExt cx="9721669" cy="3890358"/>
          </a:xfrm>
        </p:grpSpPr>
        <p:grpSp>
          <p:nvGrpSpPr>
            <p:cNvPr id="26" name="Group 26"/>
            <p:cNvGrpSpPr/>
            <p:nvPr/>
          </p:nvGrpSpPr>
          <p:grpSpPr>
            <a:xfrm>
              <a:off x="0" y="88360"/>
              <a:ext cx="9721669" cy="3801998"/>
              <a:chOff x="0" y="0"/>
              <a:chExt cx="2303405" cy="900827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2303405" cy="900827"/>
              </a:xfrm>
              <a:custGeom>
                <a:avLst/>
                <a:gdLst/>
                <a:ahLst/>
                <a:cxnLst/>
                <a:rect l="l" t="t" r="r" b="b"/>
                <a:pathLst>
                  <a:path w="2303405" h="900827">
                    <a:moveTo>
                      <a:pt x="2198" y="0"/>
                    </a:moveTo>
                    <a:lnTo>
                      <a:pt x="2301207" y="0"/>
                    </a:lnTo>
                    <a:cubicBezTo>
                      <a:pt x="2301790" y="0"/>
                      <a:pt x="2302349" y="232"/>
                      <a:pt x="2302761" y="644"/>
                    </a:cubicBezTo>
                    <a:cubicBezTo>
                      <a:pt x="2303173" y="1056"/>
                      <a:pt x="2303405" y="1615"/>
                      <a:pt x="2303405" y="2198"/>
                    </a:cubicBezTo>
                    <a:lnTo>
                      <a:pt x="2303405" y="898629"/>
                    </a:lnTo>
                    <a:cubicBezTo>
                      <a:pt x="2303405" y="899212"/>
                      <a:pt x="2303173" y="899771"/>
                      <a:pt x="2302761" y="900183"/>
                    </a:cubicBezTo>
                    <a:cubicBezTo>
                      <a:pt x="2302349" y="900595"/>
                      <a:pt x="2301790" y="900827"/>
                      <a:pt x="2301207" y="900827"/>
                    </a:cubicBezTo>
                    <a:lnTo>
                      <a:pt x="2198" y="900827"/>
                    </a:lnTo>
                    <a:cubicBezTo>
                      <a:pt x="1615" y="900827"/>
                      <a:pt x="1056" y="900595"/>
                      <a:pt x="644" y="900183"/>
                    </a:cubicBezTo>
                    <a:cubicBezTo>
                      <a:pt x="232" y="899771"/>
                      <a:pt x="0" y="899212"/>
                      <a:pt x="0" y="898629"/>
                    </a:cubicBezTo>
                    <a:lnTo>
                      <a:pt x="0" y="2198"/>
                    </a:lnTo>
                    <a:cubicBezTo>
                      <a:pt x="0" y="1615"/>
                      <a:pt x="232" y="1056"/>
                      <a:pt x="644" y="644"/>
                    </a:cubicBezTo>
                    <a:cubicBezTo>
                      <a:pt x="1056" y="232"/>
                      <a:pt x="1615" y="0"/>
                      <a:pt x="21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28" name="TextBox 28"/>
              <p:cNvSpPr txBox="1"/>
              <p:nvPr/>
            </p:nvSpPr>
            <p:spPr>
              <a:xfrm>
                <a:off x="0" y="-47625"/>
                <a:ext cx="2303405" cy="948452"/>
              </a:xfrm>
              <a:prstGeom prst="rect">
                <a:avLst/>
              </a:prstGeom>
            </p:spPr>
            <p:txBody>
              <a:bodyPr lIns="47635" tIns="47635" rIns="47635" bIns="47635" rtlCol="0" anchor="ctr"/>
              <a:lstStyle/>
              <a:p>
                <a:pPr algn="ctr">
                  <a:lnSpc>
                    <a:spcPts val="3210"/>
                  </a:lnSpc>
                </a:pPr>
                <a:endParaRPr/>
              </a:p>
            </p:txBody>
          </p:sp>
        </p:grpSp>
        <p:sp>
          <p:nvSpPr>
            <p:cNvPr id="29" name="Freeform 29"/>
            <p:cNvSpPr/>
            <p:nvPr/>
          </p:nvSpPr>
          <p:spPr>
            <a:xfrm>
              <a:off x="8104766" y="0"/>
              <a:ext cx="973595" cy="1352216"/>
            </a:xfrm>
            <a:custGeom>
              <a:avLst/>
              <a:gdLst/>
              <a:ahLst/>
              <a:cxnLst/>
              <a:rect l="l" t="t" r="r" b="b"/>
              <a:pathLst>
                <a:path w="973595" h="1352216">
                  <a:moveTo>
                    <a:pt x="0" y="0"/>
                  </a:moveTo>
                  <a:lnTo>
                    <a:pt x="973596" y="0"/>
                  </a:lnTo>
                  <a:lnTo>
                    <a:pt x="973596" y="1352216"/>
                  </a:lnTo>
                  <a:lnTo>
                    <a:pt x="0" y="13522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TextBox 30"/>
            <p:cNvSpPr txBox="1"/>
            <p:nvPr/>
          </p:nvSpPr>
          <p:spPr>
            <a:xfrm>
              <a:off x="643307" y="839122"/>
              <a:ext cx="8435055" cy="27134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89"/>
                </a:lnSpc>
              </a:pPr>
              <a:r>
                <a:rPr lang="en-US" sz="2921">
                  <a:solidFill>
                    <a:srgbClr val="01070A"/>
                  </a:solidFill>
                  <a:latin typeface="Carelia"/>
                </a:rPr>
                <a:t>разработал учение о ноосфере – форме существования биосферы, чьё развитие зависит от деятельности человека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4937514" y="1948013"/>
            <a:ext cx="6483000" cy="2296319"/>
            <a:chOff x="0" y="0"/>
            <a:chExt cx="8644000" cy="3061759"/>
          </a:xfrm>
        </p:grpSpPr>
        <p:grpSp>
          <p:nvGrpSpPr>
            <p:cNvPr id="32" name="Group 32"/>
            <p:cNvGrpSpPr/>
            <p:nvPr/>
          </p:nvGrpSpPr>
          <p:grpSpPr>
            <a:xfrm>
              <a:off x="0" y="195515"/>
              <a:ext cx="8644000" cy="2866244"/>
              <a:chOff x="0" y="0"/>
              <a:chExt cx="2185910" cy="724821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2185910" cy="724821"/>
              </a:xfrm>
              <a:custGeom>
                <a:avLst/>
                <a:gdLst/>
                <a:ahLst/>
                <a:cxnLst/>
                <a:rect l="l" t="t" r="r" b="b"/>
                <a:pathLst>
                  <a:path w="2185910" h="724821">
                    <a:moveTo>
                      <a:pt x="2493" y="0"/>
                    </a:moveTo>
                    <a:lnTo>
                      <a:pt x="2183417" y="0"/>
                    </a:lnTo>
                    <a:cubicBezTo>
                      <a:pt x="2184078" y="0"/>
                      <a:pt x="2184712" y="263"/>
                      <a:pt x="2185180" y="730"/>
                    </a:cubicBezTo>
                    <a:cubicBezTo>
                      <a:pt x="2185647" y="1198"/>
                      <a:pt x="2185910" y="1832"/>
                      <a:pt x="2185910" y="2493"/>
                    </a:cubicBezTo>
                    <a:lnTo>
                      <a:pt x="2185910" y="722328"/>
                    </a:lnTo>
                    <a:cubicBezTo>
                      <a:pt x="2185910" y="722989"/>
                      <a:pt x="2185647" y="723623"/>
                      <a:pt x="2185180" y="724091"/>
                    </a:cubicBezTo>
                    <a:cubicBezTo>
                      <a:pt x="2184712" y="724558"/>
                      <a:pt x="2184078" y="724821"/>
                      <a:pt x="2183417" y="724821"/>
                    </a:cubicBezTo>
                    <a:lnTo>
                      <a:pt x="2493" y="724821"/>
                    </a:lnTo>
                    <a:cubicBezTo>
                      <a:pt x="1832" y="724821"/>
                      <a:pt x="1198" y="724558"/>
                      <a:pt x="730" y="724091"/>
                    </a:cubicBezTo>
                    <a:cubicBezTo>
                      <a:pt x="263" y="723623"/>
                      <a:pt x="0" y="722989"/>
                      <a:pt x="0" y="722328"/>
                    </a:cubicBezTo>
                    <a:lnTo>
                      <a:pt x="0" y="2493"/>
                    </a:lnTo>
                    <a:cubicBezTo>
                      <a:pt x="0" y="1832"/>
                      <a:pt x="263" y="1198"/>
                      <a:pt x="730" y="730"/>
                    </a:cubicBezTo>
                    <a:cubicBezTo>
                      <a:pt x="1198" y="263"/>
                      <a:pt x="1832" y="0"/>
                      <a:pt x="249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0" y="-47625"/>
                <a:ext cx="2185910" cy="772446"/>
              </a:xfrm>
              <a:prstGeom prst="rect">
                <a:avLst/>
              </a:prstGeom>
            </p:spPr>
            <p:txBody>
              <a:bodyPr lIns="44260" tIns="44260" rIns="44260" bIns="44260" rtlCol="0" anchor="ctr"/>
              <a:lstStyle/>
              <a:p>
                <a:pPr algn="ctr">
                  <a:lnSpc>
                    <a:spcPts val="3210"/>
                  </a:lnSpc>
                </a:pPr>
                <a:endParaRPr/>
              </a:p>
            </p:txBody>
          </p:sp>
        </p:grpSp>
        <p:sp>
          <p:nvSpPr>
            <p:cNvPr id="35" name="Freeform 35"/>
            <p:cNvSpPr/>
            <p:nvPr/>
          </p:nvSpPr>
          <p:spPr>
            <a:xfrm>
              <a:off x="7300803" y="0"/>
              <a:ext cx="912201" cy="1266946"/>
            </a:xfrm>
            <a:custGeom>
              <a:avLst/>
              <a:gdLst/>
              <a:ahLst/>
              <a:cxnLst/>
              <a:rect l="l" t="t" r="r" b="b"/>
              <a:pathLst>
                <a:path w="912201" h="1266946">
                  <a:moveTo>
                    <a:pt x="0" y="0"/>
                  </a:moveTo>
                  <a:lnTo>
                    <a:pt x="912201" y="0"/>
                  </a:lnTo>
                  <a:lnTo>
                    <a:pt x="912201" y="1266946"/>
                  </a:lnTo>
                  <a:lnTo>
                    <a:pt x="0" y="12669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TextBox 36"/>
            <p:cNvSpPr txBox="1"/>
            <p:nvPr/>
          </p:nvSpPr>
          <p:spPr>
            <a:xfrm>
              <a:off x="511951" y="364035"/>
              <a:ext cx="7620098" cy="2697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65"/>
                </a:lnSpc>
              </a:pPr>
              <a:r>
                <a:rPr lang="en-US" sz="2903">
                  <a:solidFill>
                    <a:srgbClr val="01070A"/>
                  </a:solidFill>
                  <a:latin typeface="Carelia"/>
                </a:rPr>
                <a:t>получил Нобелевскую премию за исследования в области физиологии пищеварения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3840326" y="4464346"/>
            <a:ext cx="7358386" cy="2503606"/>
            <a:chOff x="0" y="0"/>
            <a:chExt cx="9811182" cy="3338142"/>
          </a:xfrm>
        </p:grpSpPr>
        <p:grpSp>
          <p:nvGrpSpPr>
            <p:cNvPr id="38" name="Group 38"/>
            <p:cNvGrpSpPr/>
            <p:nvPr/>
          </p:nvGrpSpPr>
          <p:grpSpPr>
            <a:xfrm>
              <a:off x="0" y="84875"/>
              <a:ext cx="9811182" cy="3253267"/>
              <a:chOff x="0" y="0"/>
              <a:chExt cx="2185910" cy="724821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185910" cy="724821"/>
              </a:xfrm>
              <a:custGeom>
                <a:avLst/>
                <a:gdLst/>
                <a:ahLst/>
                <a:cxnLst/>
                <a:rect l="l" t="t" r="r" b="b"/>
                <a:pathLst>
                  <a:path w="2185910" h="724821">
                    <a:moveTo>
                      <a:pt x="2253" y="0"/>
                    </a:moveTo>
                    <a:lnTo>
                      <a:pt x="2183657" y="0"/>
                    </a:lnTo>
                    <a:cubicBezTo>
                      <a:pt x="2184254" y="0"/>
                      <a:pt x="2184827" y="237"/>
                      <a:pt x="2185250" y="660"/>
                    </a:cubicBezTo>
                    <a:cubicBezTo>
                      <a:pt x="2185672" y="1082"/>
                      <a:pt x="2185910" y="1655"/>
                      <a:pt x="2185910" y="2253"/>
                    </a:cubicBezTo>
                    <a:lnTo>
                      <a:pt x="2185910" y="722568"/>
                    </a:lnTo>
                    <a:cubicBezTo>
                      <a:pt x="2185910" y="723812"/>
                      <a:pt x="2184901" y="724821"/>
                      <a:pt x="2183657" y="724821"/>
                    </a:cubicBezTo>
                    <a:lnTo>
                      <a:pt x="2253" y="724821"/>
                    </a:lnTo>
                    <a:cubicBezTo>
                      <a:pt x="1009" y="724821"/>
                      <a:pt x="0" y="723812"/>
                      <a:pt x="0" y="722568"/>
                    </a:cubicBezTo>
                    <a:lnTo>
                      <a:pt x="0" y="2253"/>
                    </a:lnTo>
                    <a:cubicBezTo>
                      <a:pt x="0" y="1009"/>
                      <a:pt x="1009" y="0"/>
                      <a:pt x="22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40" name="TextBox 40"/>
              <p:cNvSpPr txBox="1"/>
              <p:nvPr/>
            </p:nvSpPr>
            <p:spPr>
              <a:xfrm>
                <a:off x="0" y="-47625"/>
                <a:ext cx="2185910" cy="772446"/>
              </a:xfrm>
              <a:prstGeom prst="rect">
                <a:avLst/>
              </a:prstGeom>
            </p:spPr>
            <p:txBody>
              <a:bodyPr lIns="44260" tIns="44260" rIns="44260" bIns="44260" rtlCol="0" anchor="ctr"/>
              <a:lstStyle/>
              <a:p>
                <a:pPr algn="ctr">
                  <a:lnSpc>
                    <a:spcPts val="3210"/>
                  </a:lnSpc>
                </a:pPr>
                <a:endParaRPr/>
              </a:p>
            </p:txBody>
          </p:sp>
        </p:grpSp>
        <p:sp>
          <p:nvSpPr>
            <p:cNvPr id="41" name="Freeform 41"/>
            <p:cNvSpPr/>
            <p:nvPr/>
          </p:nvSpPr>
          <p:spPr>
            <a:xfrm>
              <a:off x="8225694" y="0"/>
              <a:ext cx="1035373" cy="1438019"/>
            </a:xfrm>
            <a:custGeom>
              <a:avLst/>
              <a:gdLst/>
              <a:ahLst/>
              <a:cxnLst/>
              <a:rect l="l" t="t" r="r" b="b"/>
              <a:pathLst>
                <a:path w="1035373" h="1438019">
                  <a:moveTo>
                    <a:pt x="0" y="0"/>
                  </a:moveTo>
                  <a:lnTo>
                    <a:pt x="1035374" y="0"/>
                  </a:lnTo>
                  <a:lnTo>
                    <a:pt x="1035374" y="1438019"/>
                  </a:lnTo>
                  <a:lnTo>
                    <a:pt x="0" y="14380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2" name="TextBox 42"/>
            <p:cNvSpPr txBox="1"/>
            <p:nvPr/>
          </p:nvSpPr>
          <p:spPr>
            <a:xfrm>
              <a:off x="334293" y="652334"/>
              <a:ext cx="9142596" cy="22082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35"/>
                </a:lnSpc>
              </a:pPr>
              <a:r>
                <a:rPr lang="en-US" sz="3168">
                  <a:solidFill>
                    <a:srgbClr val="01070A"/>
                  </a:solidFill>
                  <a:latin typeface="Carelia"/>
                </a:rPr>
                <a:t>получил Нобелевскую премию за труды по иммунологии и инфекционным заболеваниям 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0705221" y="7232698"/>
            <a:ext cx="7291251" cy="2917769"/>
            <a:chOff x="0" y="0"/>
            <a:chExt cx="9721669" cy="3890358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88360"/>
              <a:ext cx="9721669" cy="3801998"/>
              <a:chOff x="0" y="0"/>
              <a:chExt cx="2303405" cy="900827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2303405" cy="900827"/>
              </a:xfrm>
              <a:custGeom>
                <a:avLst/>
                <a:gdLst/>
                <a:ahLst/>
                <a:cxnLst/>
                <a:rect l="l" t="t" r="r" b="b"/>
                <a:pathLst>
                  <a:path w="2303405" h="900827">
                    <a:moveTo>
                      <a:pt x="2198" y="0"/>
                    </a:moveTo>
                    <a:lnTo>
                      <a:pt x="2301207" y="0"/>
                    </a:lnTo>
                    <a:cubicBezTo>
                      <a:pt x="2301790" y="0"/>
                      <a:pt x="2302349" y="232"/>
                      <a:pt x="2302761" y="644"/>
                    </a:cubicBezTo>
                    <a:cubicBezTo>
                      <a:pt x="2303173" y="1056"/>
                      <a:pt x="2303405" y="1615"/>
                      <a:pt x="2303405" y="2198"/>
                    </a:cubicBezTo>
                    <a:lnTo>
                      <a:pt x="2303405" y="898629"/>
                    </a:lnTo>
                    <a:cubicBezTo>
                      <a:pt x="2303405" y="899212"/>
                      <a:pt x="2303173" y="899771"/>
                      <a:pt x="2302761" y="900183"/>
                    </a:cubicBezTo>
                    <a:cubicBezTo>
                      <a:pt x="2302349" y="900595"/>
                      <a:pt x="2301790" y="900827"/>
                      <a:pt x="2301207" y="900827"/>
                    </a:cubicBezTo>
                    <a:lnTo>
                      <a:pt x="2198" y="900827"/>
                    </a:lnTo>
                    <a:cubicBezTo>
                      <a:pt x="1615" y="900827"/>
                      <a:pt x="1056" y="900595"/>
                      <a:pt x="644" y="900183"/>
                    </a:cubicBezTo>
                    <a:cubicBezTo>
                      <a:pt x="232" y="899771"/>
                      <a:pt x="0" y="899212"/>
                      <a:pt x="0" y="898629"/>
                    </a:cubicBezTo>
                    <a:lnTo>
                      <a:pt x="0" y="2198"/>
                    </a:lnTo>
                    <a:cubicBezTo>
                      <a:pt x="0" y="1615"/>
                      <a:pt x="232" y="1056"/>
                      <a:pt x="644" y="644"/>
                    </a:cubicBezTo>
                    <a:cubicBezTo>
                      <a:pt x="1056" y="232"/>
                      <a:pt x="1615" y="0"/>
                      <a:pt x="21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46" name="TextBox 46"/>
              <p:cNvSpPr txBox="1"/>
              <p:nvPr/>
            </p:nvSpPr>
            <p:spPr>
              <a:xfrm>
                <a:off x="0" y="-47625"/>
                <a:ext cx="2303405" cy="948452"/>
              </a:xfrm>
              <a:prstGeom prst="rect">
                <a:avLst/>
              </a:prstGeom>
            </p:spPr>
            <p:txBody>
              <a:bodyPr lIns="47635" tIns="47635" rIns="47635" bIns="47635" rtlCol="0" anchor="ctr"/>
              <a:lstStyle/>
              <a:p>
                <a:pPr algn="ctr">
                  <a:lnSpc>
                    <a:spcPts val="3210"/>
                  </a:lnSpc>
                </a:pPr>
                <a:endParaRPr/>
              </a:p>
            </p:txBody>
          </p:sp>
        </p:grpSp>
        <p:sp>
          <p:nvSpPr>
            <p:cNvPr id="47" name="Freeform 47"/>
            <p:cNvSpPr/>
            <p:nvPr/>
          </p:nvSpPr>
          <p:spPr>
            <a:xfrm>
              <a:off x="8104766" y="0"/>
              <a:ext cx="973595" cy="1352216"/>
            </a:xfrm>
            <a:custGeom>
              <a:avLst/>
              <a:gdLst/>
              <a:ahLst/>
              <a:cxnLst/>
              <a:rect l="l" t="t" r="r" b="b"/>
              <a:pathLst>
                <a:path w="973595" h="1352216">
                  <a:moveTo>
                    <a:pt x="0" y="0"/>
                  </a:moveTo>
                  <a:lnTo>
                    <a:pt x="973596" y="0"/>
                  </a:lnTo>
                  <a:lnTo>
                    <a:pt x="973596" y="1352216"/>
                  </a:lnTo>
                  <a:lnTo>
                    <a:pt x="0" y="13522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8" name="TextBox 48"/>
            <p:cNvSpPr txBox="1"/>
            <p:nvPr/>
          </p:nvSpPr>
          <p:spPr>
            <a:xfrm>
              <a:off x="643307" y="767080"/>
              <a:ext cx="8435055" cy="27134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089"/>
                </a:lnSpc>
              </a:pPr>
              <a:r>
                <a:rPr lang="en-US" sz="2921">
                  <a:solidFill>
                    <a:srgbClr val="01070A"/>
                  </a:solidFill>
                  <a:latin typeface="Carelia"/>
                </a:rPr>
                <a:t>обосновал возможность космических полётов, разработал проект конструкции ракеты и ракетного двигателя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007541" y="1028700"/>
            <a:ext cx="14154503" cy="8229600"/>
            <a:chOff x="0" y="0"/>
            <a:chExt cx="3727935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727935" cy="2167467"/>
            </a:xfrm>
            <a:custGeom>
              <a:avLst/>
              <a:gdLst/>
              <a:ahLst/>
              <a:cxnLst/>
              <a:rect l="l" t="t" r="r" b="b"/>
              <a:pathLst>
                <a:path w="3727935" h="2167467">
                  <a:moveTo>
                    <a:pt x="6017" y="0"/>
                  </a:moveTo>
                  <a:lnTo>
                    <a:pt x="3721918" y="0"/>
                  </a:lnTo>
                  <a:cubicBezTo>
                    <a:pt x="3725241" y="0"/>
                    <a:pt x="3727935" y="2694"/>
                    <a:pt x="3727935" y="6017"/>
                  </a:cubicBezTo>
                  <a:lnTo>
                    <a:pt x="3727935" y="2161450"/>
                  </a:lnTo>
                  <a:cubicBezTo>
                    <a:pt x="3727935" y="2164773"/>
                    <a:pt x="3725241" y="2167467"/>
                    <a:pt x="3721918" y="2167467"/>
                  </a:cubicBezTo>
                  <a:lnTo>
                    <a:pt x="6017" y="2167467"/>
                  </a:lnTo>
                  <a:cubicBezTo>
                    <a:pt x="2694" y="2167467"/>
                    <a:pt x="0" y="2164773"/>
                    <a:pt x="0" y="2161450"/>
                  </a:cubicBezTo>
                  <a:lnTo>
                    <a:pt x="0" y="6017"/>
                  </a:lnTo>
                  <a:cubicBezTo>
                    <a:pt x="0" y="2694"/>
                    <a:pt x="2694" y="0"/>
                    <a:pt x="6017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727935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312019" y="6690883"/>
            <a:ext cx="3391044" cy="3391044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4350858" y="2614100"/>
            <a:ext cx="9586284" cy="6454892"/>
          </a:xfrm>
          <a:custGeom>
            <a:avLst/>
            <a:gdLst/>
            <a:ahLst/>
            <a:cxnLst/>
            <a:rect l="l" t="t" r="r" b="b"/>
            <a:pathLst>
              <a:path w="9586284" h="6454892">
                <a:moveTo>
                  <a:pt x="0" y="0"/>
                </a:moveTo>
                <a:lnTo>
                  <a:pt x="9586284" y="0"/>
                </a:lnTo>
                <a:lnTo>
                  <a:pt x="9586284" y="6454893"/>
                </a:lnTo>
                <a:lnTo>
                  <a:pt x="0" y="64548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353292" y="1527166"/>
            <a:ext cx="13808752" cy="1086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65"/>
              </a:lnSpc>
              <a:spcBef>
                <a:spcPct val="0"/>
              </a:spcBef>
            </a:pPr>
            <a:r>
              <a:rPr lang="en-US" sz="6332">
                <a:solidFill>
                  <a:srgbClr val="01070A"/>
                </a:solidFill>
                <a:latin typeface="Carelia"/>
              </a:rPr>
              <a:t>2-ая горизонталь: живопись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6010" y="6925637"/>
            <a:ext cx="3703063" cy="2892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47"/>
              </a:lnSpc>
            </a:pPr>
            <a:r>
              <a:rPr lang="en-US" sz="3637">
                <a:solidFill>
                  <a:srgbClr val="01070A"/>
                </a:solidFill>
                <a:latin typeface="Caveat"/>
              </a:rPr>
              <a:t>Подготовьте  представление картинной </a:t>
            </a:r>
          </a:p>
          <a:p>
            <a:pPr algn="ctr">
              <a:lnSpc>
                <a:spcPts val="4547"/>
              </a:lnSpc>
            </a:pPr>
            <a:r>
              <a:rPr lang="en-US" sz="3637">
                <a:solidFill>
                  <a:srgbClr val="01070A"/>
                </a:solidFill>
                <a:latin typeface="Caveat"/>
              </a:rPr>
              <a:t>экспозиции на </a:t>
            </a:r>
          </a:p>
          <a:p>
            <a:pPr algn="ctr">
              <a:lnSpc>
                <a:spcPts val="4547"/>
              </a:lnSpc>
            </a:pPr>
            <a:r>
              <a:rPr lang="en-US" sz="3637">
                <a:solidFill>
                  <a:srgbClr val="01070A"/>
                </a:solidFill>
                <a:latin typeface="Caveat"/>
              </a:rPr>
              <a:t>2 минуты.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818968" y="1760572"/>
            <a:ext cx="14650064" cy="7379489"/>
            <a:chOff x="0" y="0"/>
            <a:chExt cx="4491524" cy="226245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91524" cy="2262458"/>
            </a:xfrm>
            <a:custGeom>
              <a:avLst/>
              <a:gdLst/>
              <a:ahLst/>
              <a:cxnLst/>
              <a:rect l="l" t="t" r="r" b="b"/>
              <a:pathLst>
                <a:path w="4491524" h="2262458">
                  <a:moveTo>
                    <a:pt x="5813" y="0"/>
                  </a:moveTo>
                  <a:lnTo>
                    <a:pt x="4485710" y="0"/>
                  </a:lnTo>
                  <a:cubicBezTo>
                    <a:pt x="4487252" y="0"/>
                    <a:pt x="4488731" y="612"/>
                    <a:pt x="4489821" y="1703"/>
                  </a:cubicBezTo>
                  <a:cubicBezTo>
                    <a:pt x="4490911" y="2793"/>
                    <a:pt x="4491524" y="4271"/>
                    <a:pt x="4491524" y="5813"/>
                  </a:cubicBezTo>
                  <a:lnTo>
                    <a:pt x="4491524" y="2256645"/>
                  </a:lnTo>
                  <a:cubicBezTo>
                    <a:pt x="4491524" y="2258187"/>
                    <a:pt x="4490911" y="2259665"/>
                    <a:pt x="4489821" y="2260755"/>
                  </a:cubicBezTo>
                  <a:cubicBezTo>
                    <a:pt x="4488731" y="2261845"/>
                    <a:pt x="4487252" y="2262458"/>
                    <a:pt x="4485710" y="2262458"/>
                  </a:cubicBezTo>
                  <a:lnTo>
                    <a:pt x="5813" y="2262458"/>
                  </a:lnTo>
                  <a:cubicBezTo>
                    <a:pt x="4271" y="2262458"/>
                    <a:pt x="2793" y="2261845"/>
                    <a:pt x="1703" y="2260755"/>
                  </a:cubicBezTo>
                  <a:cubicBezTo>
                    <a:pt x="612" y="2259665"/>
                    <a:pt x="0" y="2258187"/>
                    <a:pt x="0" y="2256645"/>
                  </a:cubicBezTo>
                  <a:lnTo>
                    <a:pt x="0" y="5813"/>
                  </a:lnTo>
                  <a:cubicBezTo>
                    <a:pt x="0" y="4271"/>
                    <a:pt x="612" y="2793"/>
                    <a:pt x="1703" y="1703"/>
                  </a:cubicBezTo>
                  <a:cubicBezTo>
                    <a:pt x="2793" y="612"/>
                    <a:pt x="4271" y="0"/>
                    <a:pt x="5813" y="0"/>
                  </a:cubicBez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91524" cy="23100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AutoShape 6"/>
          <p:cNvSpPr/>
          <p:nvPr/>
        </p:nvSpPr>
        <p:spPr>
          <a:xfrm>
            <a:off x="6794562" y="4050950"/>
            <a:ext cx="0" cy="455424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1493438" y="4050950"/>
            <a:ext cx="0" cy="455424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8"/>
          <p:cNvSpPr/>
          <p:nvPr/>
        </p:nvSpPr>
        <p:spPr>
          <a:xfrm rot="-1318844">
            <a:off x="832802" y="5519495"/>
            <a:ext cx="1369106" cy="4114800"/>
          </a:xfrm>
          <a:custGeom>
            <a:avLst/>
            <a:gdLst/>
            <a:ahLst/>
            <a:cxnLst/>
            <a:rect l="l" t="t" r="r" b="b"/>
            <a:pathLst>
              <a:path w="1369106" h="4114800">
                <a:moveTo>
                  <a:pt x="0" y="0"/>
                </a:moveTo>
                <a:lnTo>
                  <a:pt x="1369107" y="0"/>
                </a:lnTo>
                <a:lnTo>
                  <a:pt x="13691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900900" y="351612"/>
            <a:ext cx="4183597" cy="3075427"/>
          </a:xfrm>
          <a:custGeom>
            <a:avLst/>
            <a:gdLst/>
            <a:ahLst/>
            <a:cxnLst/>
            <a:rect l="l" t="t" r="r" b="b"/>
            <a:pathLst>
              <a:path w="4183597" h="3075427">
                <a:moveTo>
                  <a:pt x="0" y="0"/>
                </a:moveTo>
                <a:lnTo>
                  <a:pt x="4183597" y="0"/>
                </a:lnTo>
                <a:lnTo>
                  <a:pt x="4183597" y="3075427"/>
                </a:lnTo>
                <a:lnTo>
                  <a:pt x="0" y="30754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189189" y="3814829"/>
            <a:ext cx="4395823" cy="4790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Назовите научно-техническое явление, описанное в первом и третьем текстах; политическое событие, которому посвятил свой стих А. Блок.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922223" y="2506411"/>
            <a:ext cx="12443555" cy="9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531"/>
              </a:lnSpc>
              <a:spcBef>
                <a:spcPct val="0"/>
              </a:spcBef>
            </a:pPr>
            <a:r>
              <a:rPr lang="en-US" sz="5379">
                <a:solidFill>
                  <a:srgbClr val="01070A"/>
                </a:solidFill>
                <a:latin typeface="Carelia"/>
              </a:rPr>
              <a:t>2-ая горизонталь: литература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946088" y="5185897"/>
            <a:ext cx="4395823" cy="2048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Охарактеризуйте настроения первого и второго стиха.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702988" y="4843130"/>
            <a:ext cx="4395823" cy="2733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Подберите синоним к историческим терминам «прогресс» и «революция».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818968" y="1028700"/>
            <a:ext cx="14650064" cy="8649124"/>
            <a:chOff x="0" y="0"/>
            <a:chExt cx="4491524" cy="265171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91524" cy="2651711"/>
            </a:xfrm>
            <a:custGeom>
              <a:avLst/>
              <a:gdLst/>
              <a:ahLst/>
              <a:cxnLst/>
              <a:rect l="l" t="t" r="r" b="b"/>
              <a:pathLst>
                <a:path w="4491524" h="2651711">
                  <a:moveTo>
                    <a:pt x="5813" y="0"/>
                  </a:moveTo>
                  <a:lnTo>
                    <a:pt x="4485710" y="0"/>
                  </a:lnTo>
                  <a:cubicBezTo>
                    <a:pt x="4487252" y="0"/>
                    <a:pt x="4488731" y="612"/>
                    <a:pt x="4489821" y="1703"/>
                  </a:cubicBezTo>
                  <a:cubicBezTo>
                    <a:pt x="4490911" y="2793"/>
                    <a:pt x="4491524" y="4271"/>
                    <a:pt x="4491524" y="5813"/>
                  </a:cubicBezTo>
                  <a:lnTo>
                    <a:pt x="4491524" y="2645898"/>
                  </a:lnTo>
                  <a:cubicBezTo>
                    <a:pt x="4491524" y="2647440"/>
                    <a:pt x="4490911" y="2648919"/>
                    <a:pt x="4489821" y="2650009"/>
                  </a:cubicBezTo>
                  <a:cubicBezTo>
                    <a:pt x="4488731" y="2651099"/>
                    <a:pt x="4487252" y="2651711"/>
                    <a:pt x="4485710" y="2651711"/>
                  </a:cubicBezTo>
                  <a:lnTo>
                    <a:pt x="5813" y="2651711"/>
                  </a:lnTo>
                  <a:cubicBezTo>
                    <a:pt x="4271" y="2651711"/>
                    <a:pt x="2793" y="2651099"/>
                    <a:pt x="1703" y="2650009"/>
                  </a:cubicBezTo>
                  <a:cubicBezTo>
                    <a:pt x="612" y="2648919"/>
                    <a:pt x="0" y="2647440"/>
                    <a:pt x="0" y="2645898"/>
                  </a:cubicBezTo>
                  <a:lnTo>
                    <a:pt x="0" y="5813"/>
                  </a:lnTo>
                  <a:cubicBezTo>
                    <a:pt x="0" y="4271"/>
                    <a:pt x="612" y="2793"/>
                    <a:pt x="1703" y="1703"/>
                  </a:cubicBezTo>
                  <a:cubicBezTo>
                    <a:pt x="2793" y="612"/>
                    <a:pt x="4271" y="0"/>
                    <a:pt x="5813" y="0"/>
                  </a:cubicBez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91524" cy="26993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AutoShape 6"/>
          <p:cNvSpPr/>
          <p:nvPr/>
        </p:nvSpPr>
        <p:spPr>
          <a:xfrm>
            <a:off x="6846949" y="2148949"/>
            <a:ext cx="0" cy="645667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6765020" y="2130324"/>
            <a:ext cx="4837481" cy="6764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46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Еще прекрасно серое небо,</a:t>
            </a:r>
          </a:p>
          <a:p>
            <a:pPr algn="ctr">
              <a:lnSpc>
                <a:spcPts val="4846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Еще безнадежна серая даль.</a:t>
            </a:r>
          </a:p>
          <a:p>
            <a:pPr algn="ctr">
              <a:lnSpc>
                <a:spcPts val="4846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Еще несчастных, просящих хлеба,</a:t>
            </a:r>
          </a:p>
          <a:p>
            <a:pPr algn="ctr">
              <a:lnSpc>
                <a:spcPts val="4846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Никому не жаль, никому не жаль!</a:t>
            </a:r>
          </a:p>
          <a:p>
            <a:pPr algn="ctr">
              <a:lnSpc>
                <a:spcPts val="4846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И над заливами голос черни</a:t>
            </a:r>
          </a:p>
          <a:p>
            <a:pPr algn="ctr">
              <a:lnSpc>
                <a:spcPts val="4846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Пропал, развеялся в невском сне.</a:t>
            </a:r>
          </a:p>
          <a:p>
            <a:pPr algn="ctr">
              <a:lnSpc>
                <a:spcPts val="4846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И дикие вопли: «Свергни! О, свергни!»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032769" y="1892585"/>
            <a:ext cx="6043453" cy="7365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Две нити вместе свиты,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Концы обнажены.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То «да» и «нет» не слиты,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Не слиты — сплетены.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Их темное сплетенье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И тесно, и мертво,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Но ждет их воскресенье,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И ждут они его.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Концов концы коснутся —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Другие «да» и «нет»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И «да» и «нет» проснутся,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Сплетенные сольются,</a:t>
            </a:r>
          </a:p>
          <a:p>
            <a:pPr algn="ctr">
              <a:lnSpc>
                <a:spcPts val="4463"/>
              </a:lnSpc>
            </a:pPr>
            <a:r>
              <a:rPr lang="en-US" sz="3570">
                <a:solidFill>
                  <a:srgbClr val="01070A"/>
                </a:solidFill>
                <a:latin typeface="Caveat"/>
              </a:rPr>
              <a:t>И смерть их будет — Свет.</a:t>
            </a:r>
          </a:p>
        </p:txBody>
      </p:sp>
      <p:sp>
        <p:nvSpPr>
          <p:cNvPr id="9" name="AutoShape 9"/>
          <p:cNvSpPr/>
          <p:nvPr/>
        </p:nvSpPr>
        <p:spPr>
          <a:xfrm>
            <a:off x="11697323" y="2149374"/>
            <a:ext cx="0" cy="645667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Freeform 10"/>
          <p:cNvSpPr/>
          <p:nvPr/>
        </p:nvSpPr>
        <p:spPr>
          <a:xfrm>
            <a:off x="905339" y="7737807"/>
            <a:ext cx="3348769" cy="2313695"/>
          </a:xfrm>
          <a:custGeom>
            <a:avLst/>
            <a:gdLst/>
            <a:ahLst/>
            <a:cxnLst/>
            <a:rect l="l" t="t" r="r" b="b"/>
            <a:pathLst>
              <a:path w="3348769" h="2313695">
                <a:moveTo>
                  <a:pt x="0" y="0"/>
                </a:moveTo>
                <a:lnTo>
                  <a:pt x="3348769" y="0"/>
                </a:lnTo>
                <a:lnTo>
                  <a:pt x="3348769" y="2313695"/>
                </a:lnTo>
                <a:lnTo>
                  <a:pt x="0" y="23136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818968" y="2715898"/>
            <a:ext cx="4870281" cy="5326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50"/>
              </a:lnSpc>
            </a:pPr>
            <a:r>
              <a:rPr lang="en-US" sz="4200">
                <a:solidFill>
                  <a:srgbClr val="01070A"/>
                </a:solidFill>
                <a:latin typeface="Caveat"/>
              </a:rPr>
              <a:t>Стрекот аэропланов! Беги автомобилей!</a:t>
            </a:r>
          </a:p>
          <a:p>
            <a:pPr algn="ctr">
              <a:lnSpc>
                <a:spcPts val="5250"/>
              </a:lnSpc>
            </a:pPr>
            <a:r>
              <a:rPr lang="en-US" sz="4200">
                <a:solidFill>
                  <a:srgbClr val="01070A"/>
                </a:solidFill>
                <a:latin typeface="Caveat"/>
              </a:rPr>
              <a:t>Ветропросвист экспрессов! Крылолёт буеров!</a:t>
            </a:r>
          </a:p>
          <a:p>
            <a:pPr algn="ctr">
              <a:lnSpc>
                <a:spcPts val="5250"/>
              </a:lnSpc>
            </a:pPr>
            <a:r>
              <a:rPr lang="en-US" sz="4200">
                <a:solidFill>
                  <a:srgbClr val="01070A"/>
                </a:solidFill>
                <a:latin typeface="Caveat"/>
              </a:rPr>
              <a:t>Кто-то здесь зацелован! Там кого-то побили!</a:t>
            </a:r>
          </a:p>
          <a:p>
            <a:pPr algn="ctr">
              <a:lnSpc>
                <a:spcPts val="5250"/>
              </a:lnSpc>
            </a:pPr>
            <a:r>
              <a:rPr lang="en-US" sz="4200">
                <a:solidFill>
                  <a:srgbClr val="01070A"/>
                </a:solidFill>
                <a:latin typeface="Caveat"/>
              </a:rPr>
              <a:t>Ананасы в шампанском — это пульс вечеров!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 cap="sq">
              <a:solidFill>
                <a:srgbClr val="1E3F48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21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946992" y="3095521"/>
            <a:ext cx="4759999" cy="4759999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88900" y="88900"/>
              <a:ext cx="6172200" cy="6172200"/>
            </a:xfrm>
            <a:custGeom>
              <a:avLst/>
              <a:gdLst/>
              <a:ahLst/>
              <a:cxnLst/>
              <a:rect l="l" t="t" r="r" b="b"/>
              <a:pathLst>
                <a:path w="6172200" h="6172200">
                  <a:moveTo>
                    <a:pt x="6172200" y="5864860"/>
                  </a:moveTo>
                  <a:cubicBezTo>
                    <a:pt x="6172200" y="6033770"/>
                    <a:pt x="6035040" y="6170930"/>
                    <a:pt x="5866130" y="6170930"/>
                  </a:cubicBezTo>
                  <a:lnTo>
                    <a:pt x="307340" y="6170930"/>
                  </a:lnTo>
                  <a:cubicBezTo>
                    <a:pt x="137160" y="6172200"/>
                    <a:pt x="0" y="6035040"/>
                    <a:pt x="0" y="5864860"/>
                  </a:cubicBezTo>
                  <a:lnTo>
                    <a:pt x="0" y="307340"/>
                  </a:lnTo>
                  <a:cubicBezTo>
                    <a:pt x="0" y="137160"/>
                    <a:pt x="137160" y="0"/>
                    <a:pt x="307340" y="0"/>
                  </a:cubicBezTo>
                  <a:lnTo>
                    <a:pt x="5866130" y="0"/>
                  </a:lnTo>
                  <a:cubicBezTo>
                    <a:pt x="6035040" y="0"/>
                    <a:pt x="6172200" y="137160"/>
                    <a:pt x="6172200" y="307340"/>
                  </a:cubicBezTo>
                  <a:lnTo>
                    <a:pt x="6172200" y="5864860"/>
                  </a:lnTo>
                  <a:close/>
                </a:path>
              </a:pathLst>
            </a:custGeom>
            <a:blipFill>
              <a:blip r:embed="rId3"/>
              <a:stretch>
                <a:fillRect t="-17226" b="-17226"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953760" y="6350000"/>
                  </a:moveTo>
                  <a:lnTo>
                    <a:pt x="396240" y="6350000"/>
                  </a:lnTo>
                  <a:cubicBezTo>
                    <a:pt x="177800" y="6350000"/>
                    <a:pt x="0" y="6172200"/>
                    <a:pt x="0" y="5953760"/>
                  </a:cubicBezTo>
                  <a:lnTo>
                    <a:pt x="0" y="396240"/>
                  </a:lnTo>
                  <a:cubicBezTo>
                    <a:pt x="0" y="177800"/>
                    <a:pt x="177800" y="0"/>
                    <a:pt x="396240" y="0"/>
                  </a:cubicBezTo>
                  <a:lnTo>
                    <a:pt x="5955030" y="0"/>
                  </a:lnTo>
                  <a:cubicBezTo>
                    <a:pt x="6172200" y="0"/>
                    <a:pt x="6350000" y="177800"/>
                    <a:pt x="6350000" y="396240"/>
                  </a:cubicBezTo>
                  <a:lnTo>
                    <a:pt x="6350000" y="5955030"/>
                  </a:lnTo>
                  <a:cubicBezTo>
                    <a:pt x="6350000" y="6172200"/>
                    <a:pt x="6172200" y="6350000"/>
                    <a:pt x="5953760" y="6350000"/>
                  </a:cubicBezTo>
                  <a:close/>
                  <a:moveTo>
                    <a:pt x="396240" y="179070"/>
                  </a:moveTo>
                  <a:cubicBezTo>
                    <a:pt x="276860" y="179070"/>
                    <a:pt x="179070" y="276860"/>
                    <a:pt x="179070" y="396240"/>
                  </a:cubicBezTo>
                  <a:lnTo>
                    <a:pt x="179070" y="5955030"/>
                  </a:lnTo>
                  <a:cubicBezTo>
                    <a:pt x="179070" y="6074410"/>
                    <a:pt x="276860" y="6172200"/>
                    <a:pt x="396240" y="6172200"/>
                  </a:cubicBezTo>
                  <a:lnTo>
                    <a:pt x="5955030" y="6172200"/>
                  </a:lnTo>
                  <a:cubicBezTo>
                    <a:pt x="6074410" y="6172200"/>
                    <a:pt x="6172200" y="6074410"/>
                    <a:pt x="6172200" y="5955030"/>
                  </a:cubicBezTo>
                  <a:lnTo>
                    <a:pt x="6172200" y="396240"/>
                  </a:lnTo>
                  <a:cubicBezTo>
                    <a:pt x="6172200" y="276860"/>
                    <a:pt x="6074410" y="179070"/>
                    <a:pt x="5955030" y="179070"/>
                  </a:cubicBezTo>
                  <a:lnTo>
                    <a:pt x="396240" y="179070"/>
                  </a:lnTo>
                  <a:close/>
                </a:path>
              </a:pathLst>
            </a:custGeom>
            <a:solidFill>
              <a:srgbClr val="1E3F4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9937644" y="7427590"/>
            <a:ext cx="6744889" cy="855861"/>
            <a:chOff x="0" y="0"/>
            <a:chExt cx="1632466" cy="20714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632466" cy="207144"/>
            </a:xfrm>
            <a:custGeom>
              <a:avLst/>
              <a:gdLst/>
              <a:ahLst/>
              <a:cxnLst/>
              <a:rect l="l" t="t" r="r" b="b"/>
              <a:pathLst>
                <a:path w="1632466" h="207144">
                  <a:moveTo>
                    <a:pt x="9183" y="0"/>
                  </a:moveTo>
                  <a:lnTo>
                    <a:pt x="1623283" y="0"/>
                  </a:lnTo>
                  <a:cubicBezTo>
                    <a:pt x="1625718" y="0"/>
                    <a:pt x="1628054" y="967"/>
                    <a:pt x="1629776" y="2690"/>
                  </a:cubicBezTo>
                  <a:cubicBezTo>
                    <a:pt x="1631498" y="4412"/>
                    <a:pt x="1632466" y="6747"/>
                    <a:pt x="1632466" y="9183"/>
                  </a:cubicBezTo>
                  <a:lnTo>
                    <a:pt x="1632466" y="197961"/>
                  </a:lnTo>
                  <a:cubicBezTo>
                    <a:pt x="1632466" y="203033"/>
                    <a:pt x="1628354" y="207144"/>
                    <a:pt x="1623283" y="207144"/>
                  </a:cubicBezTo>
                  <a:lnTo>
                    <a:pt x="9183" y="207144"/>
                  </a:lnTo>
                  <a:cubicBezTo>
                    <a:pt x="6747" y="207144"/>
                    <a:pt x="4412" y="206177"/>
                    <a:pt x="2690" y="204454"/>
                  </a:cubicBezTo>
                  <a:cubicBezTo>
                    <a:pt x="967" y="202732"/>
                    <a:pt x="0" y="200397"/>
                    <a:pt x="0" y="197961"/>
                  </a:cubicBezTo>
                  <a:lnTo>
                    <a:pt x="0" y="9183"/>
                  </a:lnTo>
                  <a:cubicBezTo>
                    <a:pt x="0" y="4111"/>
                    <a:pt x="4111" y="0"/>
                    <a:pt x="9183" y="0"/>
                  </a:cubicBezTo>
                  <a:close/>
                </a:path>
              </a:pathLst>
            </a:custGeom>
            <a:solidFill>
              <a:srgbClr val="1E3F48"/>
            </a:solidFill>
            <a:ln cap="sq">
              <a:noFill/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632466" cy="2452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1" indent="0" algn="ctr">
                <a:lnSpc>
                  <a:spcPts val="3041"/>
                </a:lnSpc>
                <a:spcBef>
                  <a:spcPct val="0"/>
                </a:spcBef>
              </a:pPr>
              <a:r>
                <a:rPr lang="en-US" sz="2172">
                  <a:solidFill>
                    <a:srgbClr val="FFFFFF"/>
                  </a:solidFill>
                  <a:latin typeface="Dosis Medium"/>
                </a:rPr>
                <a:t>Христофор Семёнович Леденцов (1842 – 1907)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-1796761" y="7855520"/>
            <a:ext cx="4653210" cy="3244906"/>
          </a:xfrm>
          <a:custGeom>
            <a:avLst/>
            <a:gdLst/>
            <a:ahLst/>
            <a:cxnLst/>
            <a:rect l="l" t="t" r="r" b="b"/>
            <a:pathLst>
              <a:path w="4653210" h="3244906">
                <a:moveTo>
                  <a:pt x="0" y="0"/>
                </a:moveTo>
                <a:lnTo>
                  <a:pt x="4653210" y="0"/>
                </a:lnTo>
                <a:lnTo>
                  <a:pt x="4653210" y="3244906"/>
                </a:lnTo>
                <a:lnTo>
                  <a:pt x="0" y="32449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024122" y="7855520"/>
            <a:ext cx="4653210" cy="3244906"/>
          </a:xfrm>
          <a:custGeom>
            <a:avLst/>
            <a:gdLst/>
            <a:ahLst/>
            <a:cxnLst/>
            <a:rect l="l" t="t" r="r" b="b"/>
            <a:pathLst>
              <a:path w="4653210" h="3244906">
                <a:moveTo>
                  <a:pt x="0" y="0"/>
                </a:moveTo>
                <a:lnTo>
                  <a:pt x="4653209" y="0"/>
                </a:lnTo>
                <a:lnTo>
                  <a:pt x="4653209" y="3244906"/>
                </a:lnTo>
                <a:lnTo>
                  <a:pt x="0" y="32449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2856449" y="2638024"/>
            <a:ext cx="6112052" cy="6168126"/>
          </a:xfrm>
          <a:custGeom>
            <a:avLst/>
            <a:gdLst/>
            <a:ahLst/>
            <a:cxnLst/>
            <a:rect l="l" t="t" r="r" b="b"/>
            <a:pathLst>
              <a:path w="6112052" h="6168126">
                <a:moveTo>
                  <a:pt x="0" y="0"/>
                </a:moveTo>
                <a:lnTo>
                  <a:pt x="6112052" y="0"/>
                </a:lnTo>
                <a:lnTo>
                  <a:pt x="6112052" y="6168126"/>
                </a:lnTo>
                <a:lnTo>
                  <a:pt x="0" y="61681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671564" y="1551090"/>
            <a:ext cx="14727547" cy="1086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65"/>
              </a:lnSpc>
              <a:spcBef>
                <a:spcPct val="0"/>
              </a:spcBef>
            </a:pPr>
            <a:r>
              <a:rPr lang="en-US" sz="6332">
                <a:solidFill>
                  <a:srgbClr val="01070A"/>
                </a:solidFill>
                <a:latin typeface="Carelia"/>
              </a:rPr>
              <a:t>3-ая горизонталь: наука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975035" y="8787100"/>
            <a:ext cx="11925219" cy="750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800">
                <a:solidFill>
                  <a:srgbClr val="01070A"/>
                </a:solidFill>
                <a:latin typeface="Caveat"/>
              </a:rPr>
              <a:t>На основе прочитанного текста, заполните карточку.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235985" y="3524757"/>
            <a:ext cx="5352979" cy="4330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Место рождения;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Род деятельности;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Вклад в развитие науки;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Благополучатели;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Судьба основанного общества и капитала.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 cap="sq">
              <a:solidFill>
                <a:srgbClr val="1E3F48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21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946992" y="3095521"/>
            <a:ext cx="4759999" cy="4759999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88900" y="88900"/>
              <a:ext cx="6172200" cy="6172200"/>
            </a:xfrm>
            <a:custGeom>
              <a:avLst/>
              <a:gdLst/>
              <a:ahLst/>
              <a:cxnLst/>
              <a:rect l="l" t="t" r="r" b="b"/>
              <a:pathLst>
                <a:path w="6172200" h="6172200">
                  <a:moveTo>
                    <a:pt x="6172200" y="5864860"/>
                  </a:moveTo>
                  <a:cubicBezTo>
                    <a:pt x="6172200" y="6033770"/>
                    <a:pt x="6035040" y="6170930"/>
                    <a:pt x="5866130" y="6170930"/>
                  </a:cubicBezTo>
                  <a:lnTo>
                    <a:pt x="307340" y="6170930"/>
                  </a:lnTo>
                  <a:cubicBezTo>
                    <a:pt x="137160" y="6172200"/>
                    <a:pt x="0" y="6035040"/>
                    <a:pt x="0" y="5864860"/>
                  </a:cubicBezTo>
                  <a:lnTo>
                    <a:pt x="0" y="307340"/>
                  </a:lnTo>
                  <a:cubicBezTo>
                    <a:pt x="0" y="137160"/>
                    <a:pt x="137160" y="0"/>
                    <a:pt x="307340" y="0"/>
                  </a:cubicBezTo>
                  <a:lnTo>
                    <a:pt x="5866130" y="0"/>
                  </a:lnTo>
                  <a:cubicBezTo>
                    <a:pt x="6035040" y="0"/>
                    <a:pt x="6172200" y="137160"/>
                    <a:pt x="6172200" y="307340"/>
                  </a:cubicBezTo>
                  <a:lnTo>
                    <a:pt x="6172200" y="5864860"/>
                  </a:lnTo>
                  <a:close/>
                </a:path>
              </a:pathLst>
            </a:custGeom>
            <a:blipFill>
              <a:blip r:embed="rId3"/>
              <a:stretch>
                <a:fillRect t="-19801" b="-19801"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953760" y="6350000"/>
                  </a:moveTo>
                  <a:lnTo>
                    <a:pt x="396240" y="6350000"/>
                  </a:lnTo>
                  <a:cubicBezTo>
                    <a:pt x="177800" y="6350000"/>
                    <a:pt x="0" y="6172200"/>
                    <a:pt x="0" y="5953760"/>
                  </a:cubicBezTo>
                  <a:lnTo>
                    <a:pt x="0" y="396240"/>
                  </a:lnTo>
                  <a:cubicBezTo>
                    <a:pt x="0" y="177800"/>
                    <a:pt x="177800" y="0"/>
                    <a:pt x="396240" y="0"/>
                  </a:cubicBezTo>
                  <a:lnTo>
                    <a:pt x="5955030" y="0"/>
                  </a:lnTo>
                  <a:cubicBezTo>
                    <a:pt x="6172200" y="0"/>
                    <a:pt x="6350000" y="177800"/>
                    <a:pt x="6350000" y="396240"/>
                  </a:cubicBezTo>
                  <a:lnTo>
                    <a:pt x="6350000" y="5955030"/>
                  </a:lnTo>
                  <a:cubicBezTo>
                    <a:pt x="6350000" y="6172200"/>
                    <a:pt x="6172200" y="6350000"/>
                    <a:pt x="5953760" y="6350000"/>
                  </a:cubicBezTo>
                  <a:close/>
                  <a:moveTo>
                    <a:pt x="396240" y="179070"/>
                  </a:moveTo>
                  <a:cubicBezTo>
                    <a:pt x="276860" y="179070"/>
                    <a:pt x="179070" y="276860"/>
                    <a:pt x="179070" y="396240"/>
                  </a:cubicBezTo>
                  <a:lnTo>
                    <a:pt x="179070" y="5955030"/>
                  </a:lnTo>
                  <a:cubicBezTo>
                    <a:pt x="179070" y="6074410"/>
                    <a:pt x="276860" y="6172200"/>
                    <a:pt x="396240" y="6172200"/>
                  </a:cubicBezTo>
                  <a:lnTo>
                    <a:pt x="5955030" y="6172200"/>
                  </a:lnTo>
                  <a:cubicBezTo>
                    <a:pt x="6074410" y="6172200"/>
                    <a:pt x="6172200" y="6074410"/>
                    <a:pt x="6172200" y="5955030"/>
                  </a:cubicBezTo>
                  <a:lnTo>
                    <a:pt x="6172200" y="396240"/>
                  </a:lnTo>
                  <a:cubicBezTo>
                    <a:pt x="6172200" y="276860"/>
                    <a:pt x="6074410" y="179070"/>
                    <a:pt x="5955030" y="179070"/>
                  </a:cubicBezTo>
                  <a:lnTo>
                    <a:pt x="396240" y="179070"/>
                  </a:lnTo>
                  <a:close/>
                </a:path>
              </a:pathLst>
            </a:custGeom>
            <a:solidFill>
              <a:srgbClr val="1E3F4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9937644" y="7427590"/>
            <a:ext cx="6744889" cy="855861"/>
            <a:chOff x="0" y="0"/>
            <a:chExt cx="1632466" cy="20714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632466" cy="207144"/>
            </a:xfrm>
            <a:custGeom>
              <a:avLst/>
              <a:gdLst/>
              <a:ahLst/>
              <a:cxnLst/>
              <a:rect l="l" t="t" r="r" b="b"/>
              <a:pathLst>
                <a:path w="1632466" h="207144">
                  <a:moveTo>
                    <a:pt x="9183" y="0"/>
                  </a:moveTo>
                  <a:lnTo>
                    <a:pt x="1623283" y="0"/>
                  </a:lnTo>
                  <a:cubicBezTo>
                    <a:pt x="1625718" y="0"/>
                    <a:pt x="1628054" y="967"/>
                    <a:pt x="1629776" y="2690"/>
                  </a:cubicBezTo>
                  <a:cubicBezTo>
                    <a:pt x="1631498" y="4412"/>
                    <a:pt x="1632466" y="6747"/>
                    <a:pt x="1632466" y="9183"/>
                  </a:cubicBezTo>
                  <a:lnTo>
                    <a:pt x="1632466" y="197961"/>
                  </a:lnTo>
                  <a:cubicBezTo>
                    <a:pt x="1632466" y="203033"/>
                    <a:pt x="1628354" y="207144"/>
                    <a:pt x="1623283" y="207144"/>
                  </a:cubicBezTo>
                  <a:lnTo>
                    <a:pt x="9183" y="207144"/>
                  </a:lnTo>
                  <a:cubicBezTo>
                    <a:pt x="6747" y="207144"/>
                    <a:pt x="4412" y="206177"/>
                    <a:pt x="2690" y="204454"/>
                  </a:cubicBezTo>
                  <a:cubicBezTo>
                    <a:pt x="967" y="202732"/>
                    <a:pt x="0" y="200397"/>
                    <a:pt x="0" y="197961"/>
                  </a:cubicBezTo>
                  <a:lnTo>
                    <a:pt x="0" y="9183"/>
                  </a:lnTo>
                  <a:cubicBezTo>
                    <a:pt x="0" y="4111"/>
                    <a:pt x="4111" y="0"/>
                    <a:pt x="9183" y="0"/>
                  </a:cubicBezTo>
                  <a:close/>
                </a:path>
              </a:pathLst>
            </a:custGeom>
            <a:solidFill>
              <a:srgbClr val="1E3F48"/>
            </a:solidFill>
            <a:ln cap="sq">
              <a:noFill/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632466" cy="2452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1" indent="0" algn="ctr">
                <a:lnSpc>
                  <a:spcPts val="3041"/>
                </a:lnSpc>
                <a:spcBef>
                  <a:spcPct val="0"/>
                </a:spcBef>
              </a:pPr>
              <a:r>
                <a:rPr lang="en-US" sz="2172">
                  <a:solidFill>
                    <a:srgbClr val="FFFFFF"/>
                  </a:solidFill>
                  <a:latin typeface="Dosis Medium"/>
                </a:rPr>
                <a:t>Павел Михайлович Третьяков (1832-1898)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-1796761" y="7855520"/>
            <a:ext cx="4653210" cy="3244906"/>
          </a:xfrm>
          <a:custGeom>
            <a:avLst/>
            <a:gdLst/>
            <a:ahLst/>
            <a:cxnLst/>
            <a:rect l="l" t="t" r="r" b="b"/>
            <a:pathLst>
              <a:path w="4653210" h="3244906">
                <a:moveTo>
                  <a:pt x="0" y="0"/>
                </a:moveTo>
                <a:lnTo>
                  <a:pt x="4653210" y="0"/>
                </a:lnTo>
                <a:lnTo>
                  <a:pt x="4653210" y="3244906"/>
                </a:lnTo>
                <a:lnTo>
                  <a:pt x="0" y="32449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024122" y="7855520"/>
            <a:ext cx="4653210" cy="3244906"/>
          </a:xfrm>
          <a:custGeom>
            <a:avLst/>
            <a:gdLst/>
            <a:ahLst/>
            <a:cxnLst/>
            <a:rect l="l" t="t" r="r" b="b"/>
            <a:pathLst>
              <a:path w="4653210" h="3244906">
                <a:moveTo>
                  <a:pt x="0" y="0"/>
                </a:moveTo>
                <a:lnTo>
                  <a:pt x="4653209" y="0"/>
                </a:lnTo>
                <a:lnTo>
                  <a:pt x="4653209" y="3244906"/>
                </a:lnTo>
                <a:lnTo>
                  <a:pt x="0" y="32449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2856449" y="2638024"/>
            <a:ext cx="6112052" cy="6168126"/>
          </a:xfrm>
          <a:custGeom>
            <a:avLst/>
            <a:gdLst/>
            <a:ahLst/>
            <a:cxnLst/>
            <a:rect l="l" t="t" r="r" b="b"/>
            <a:pathLst>
              <a:path w="6112052" h="6168126">
                <a:moveTo>
                  <a:pt x="0" y="0"/>
                </a:moveTo>
                <a:lnTo>
                  <a:pt x="6112052" y="0"/>
                </a:lnTo>
                <a:lnTo>
                  <a:pt x="6112052" y="6168126"/>
                </a:lnTo>
                <a:lnTo>
                  <a:pt x="0" y="61681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671564" y="1551090"/>
            <a:ext cx="14727547" cy="1086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65"/>
              </a:lnSpc>
              <a:spcBef>
                <a:spcPct val="0"/>
              </a:spcBef>
            </a:pPr>
            <a:r>
              <a:rPr lang="en-US" sz="6332">
                <a:solidFill>
                  <a:srgbClr val="01070A"/>
                </a:solidFill>
                <a:latin typeface="Carelia"/>
              </a:rPr>
              <a:t>3-ая горизонталь: живопись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975035" y="8787100"/>
            <a:ext cx="11925219" cy="750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800">
                <a:solidFill>
                  <a:srgbClr val="01070A"/>
                </a:solidFill>
                <a:latin typeface="Caveat"/>
              </a:rPr>
              <a:t>На основе прочитанного текста, заполните карточку.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235985" y="3952687"/>
            <a:ext cx="5352979" cy="4330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Место рождения;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Род деятельности;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Вклад в развитие культуры;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Благополучатели;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Судьба галереи.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 cap="sq">
              <a:solidFill>
                <a:srgbClr val="1E3F48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21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946992" y="3095521"/>
            <a:ext cx="4759999" cy="4759999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88900" y="88900"/>
              <a:ext cx="6172200" cy="6172200"/>
            </a:xfrm>
            <a:custGeom>
              <a:avLst/>
              <a:gdLst/>
              <a:ahLst/>
              <a:cxnLst/>
              <a:rect l="l" t="t" r="r" b="b"/>
              <a:pathLst>
                <a:path w="6172200" h="6172200">
                  <a:moveTo>
                    <a:pt x="6172200" y="5864860"/>
                  </a:moveTo>
                  <a:cubicBezTo>
                    <a:pt x="6172200" y="6033770"/>
                    <a:pt x="6035040" y="6170930"/>
                    <a:pt x="5866130" y="6170930"/>
                  </a:cubicBezTo>
                  <a:lnTo>
                    <a:pt x="307340" y="6170930"/>
                  </a:lnTo>
                  <a:cubicBezTo>
                    <a:pt x="137160" y="6172200"/>
                    <a:pt x="0" y="6035040"/>
                    <a:pt x="0" y="5864860"/>
                  </a:cubicBezTo>
                  <a:lnTo>
                    <a:pt x="0" y="307340"/>
                  </a:lnTo>
                  <a:cubicBezTo>
                    <a:pt x="0" y="137160"/>
                    <a:pt x="137160" y="0"/>
                    <a:pt x="307340" y="0"/>
                  </a:cubicBezTo>
                  <a:lnTo>
                    <a:pt x="5866130" y="0"/>
                  </a:lnTo>
                  <a:cubicBezTo>
                    <a:pt x="6035040" y="0"/>
                    <a:pt x="6172200" y="137160"/>
                    <a:pt x="6172200" y="307340"/>
                  </a:cubicBezTo>
                  <a:lnTo>
                    <a:pt x="6172200" y="5864860"/>
                  </a:lnTo>
                  <a:close/>
                </a:path>
              </a:pathLst>
            </a:custGeom>
            <a:blipFill>
              <a:blip r:embed="rId3"/>
              <a:stretch>
                <a:fillRect t="-17104" b="-17104"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5953760" y="6350000"/>
                  </a:moveTo>
                  <a:lnTo>
                    <a:pt x="396240" y="6350000"/>
                  </a:lnTo>
                  <a:cubicBezTo>
                    <a:pt x="177800" y="6350000"/>
                    <a:pt x="0" y="6172200"/>
                    <a:pt x="0" y="5953760"/>
                  </a:cubicBezTo>
                  <a:lnTo>
                    <a:pt x="0" y="396240"/>
                  </a:lnTo>
                  <a:cubicBezTo>
                    <a:pt x="0" y="177800"/>
                    <a:pt x="177800" y="0"/>
                    <a:pt x="396240" y="0"/>
                  </a:cubicBezTo>
                  <a:lnTo>
                    <a:pt x="5955030" y="0"/>
                  </a:lnTo>
                  <a:cubicBezTo>
                    <a:pt x="6172200" y="0"/>
                    <a:pt x="6350000" y="177800"/>
                    <a:pt x="6350000" y="396240"/>
                  </a:cubicBezTo>
                  <a:lnTo>
                    <a:pt x="6350000" y="5955030"/>
                  </a:lnTo>
                  <a:cubicBezTo>
                    <a:pt x="6350000" y="6172200"/>
                    <a:pt x="6172200" y="6350000"/>
                    <a:pt x="5953760" y="6350000"/>
                  </a:cubicBezTo>
                  <a:close/>
                  <a:moveTo>
                    <a:pt x="396240" y="179070"/>
                  </a:moveTo>
                  <a:cubicBezTo>
                    <a:pt x="276860" y="179070"/>
                    <a:pt x="179070" y="276860"/>
                    <a:pt x="179070" y="396240"/>
                  </a:cubicBezTo>
                  <a:lnTo>
                    <a:pt x="179070" y="5955030"/>
                  </a:lnTo>
                  <a:cubicBezTo>
                    <a:pt x="179070" y="6074410"/>
                    <a:pt x="276860" y="6172200"/>
                    <a:pt x="396240" y="6172200"/>
                  </a:cubicBezTo>
                  <a:lnTo>
                    <a:pt x="5955030" y="6172200"/>
                  </a:lnTo>
                  <a:cubicBezTo>
                    <a:pt x="6074410" y="6172200"/>
                    <a:pt x="6172200" y="6074410"/>
                    <a:pt x="6172200" y="5955030"/>
                  </a:cubicBezTo>
                  <a:lnTo>
                    <a:pt x="6172200" y="396240"/>
                  </a:lnTo>
                  <a:cubicBezTo>
                    <a:pt x="6172200" y="276860"/>
                    <a:pt x="6074410" y="179070"/>
                    <a:pt x="5955030" y="179070"/>
                  </a:cubicBezTo>
                  <a:lnTo>
                    <a:pt x="396240" y="179070"/>
                  </a:lnTo>
                  <a:close/>
                </a:path>
              </a:pathLst>
            </a:custGeom>
            <a:solidFill>
              <a:srgbClr val="1E3F4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9937644" y="7427590"/>
            <a:ext cx="6744889" cy="855861"/>
            <a:chOff x="0" y="0"/>
            <a:chExt cx="1632466" cy="20714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632466" cy="207144"/>
            </a:xfrm>
            <a:custGeom>
              <a:avLst/>
              <a:gdLst/>
              <a:ahLst/>
              <a:cxnLst/>
              <a:rect l="l" t="t" r="r" b="b"/>
              <a:pathLst>
                <a:path w="1632466" h="207144">
                  <a:moveTo>
                    <a:pt x="9183" y="0"/>
                  </a:moveTo>
                  <a:lnTo>
                    <a:pt x="1623283" y="0"/>
                  </a:lnTo>
                  <a:cubicBezTo>
                    <a:pt x="1625718" y="0"/>
                    <a:pt x="1628054" y="967"/>
                    <a:pt x="1629776" y="2690"/>
                  </a:cubicBezTo>
                  <a:cubicBezTo>
                    <a:pt x="1631498" y="4412"/>
                    <a:pt x="1632466" y="6747"/>
                    <a:pt x="1632466" y="9183"/>
                  </a:cubicBezTo>
                  <a:lnTo>
                    <a:pt x="1632466" y="197961"/>
                  </a:lnTo>
                  <a:cubicBezTo>
                    <a:pt x="1632466" y="203033"/>
                    <a:pt x="1628354" y="207144"/>
                    <a:pt x="1623283" y="207144"/>
                  </a:cubicBezTo>
                  <a:lnTo>
                    <a:pt x="9183" y="207144"/>
                  </a:lnTo>
                  <a:cubicBezTo>
                    <a:pt x="6747" y="207144"/>
                    <a:pt x="4412" y="206177"/>
                    <a:pt x="2690" y="204454"/>
                  </a:cubicBezTo>
                  <a:cubicBezTo>
                    <a:pt x="967" y="202732"/>
                    <a:pt x="0" y="200397"/>
                    <a:pt x="0" y="197961"/>
                  </a:cubicBezTo>
                  <a:lnTo>
                    <a:pt x="0" y="9183"/>
                  </a:lnTo>
                  <a:cubicBezTo>
                    <a:pt x="0" y="4111"/>
                    <a:pt x="4111" y="0"/>
                    <a:pt x="9183" y="0"/>
                  </a:cubicBezTo>
                  <a:close/>
                </a:path>
              </a:pathLst>
            </a:custGeom>
            <a:solidFill>
              <a:srgbClr val="1E3F48"/>
            </a:solidFill>
            <a:ln cap="sq">
              <a:noFill/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632466" cy="2452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1" indent="0" algn="ctr">
                <a:lnSpc>
                  <a:spcPts val="3041"/>
                </a:lnSpc>
                <a:spcBef>
                  <a:spcPct val="0"/>
                </a:spcBef>
              </a:pPr>
              <a:r>
                <a:rPr lang="en-US" sz="2172">
                  <a:solidFill>
                    <a:srgbClr val="FFFFFF"/>
                  </a:solidFill>
                  <a:latin typeface="Dosis Medium"/>
                </a:rPr>
                <a:t>Савва Иванович Мамонтов (1841-1918)</a:t>
              </a:r>
            </a:p>
          </p:txBody>
        </p:sp>
      </p:grpSp>
      <p:sp>
        <p:nvSpPr>
          <p:cNvPr id="12" name="Freeform 12"/>
          <p:cNvSpPr/>
          <p:nvPr/>
        </p:nvSpPr>
        <p:spPr>
          <a:xfrm>
            <a:off x="-1796761" y="7855520"/>
            <a:ext cx="4653210" cy="3244906"/>
          </a:xfrm>
          <a:custGeom>
            <a:avLst/>
            <a:gdLst/>
            <a:ahLst/>
            <a:cxnLst/>
            <a:rect l="l" t="t" r="r" b="b"/>
            <a:pathLst>
              <a:path w="4653210" h="3244906">
                <a:moveTo>
                  <a:pt x="0" y="0"/>
                </a:moveTo>
                <a:lnTo>
                  <a:pt x="4653210" y="0"/>
                </a:lnTo>
                <a:lnTo>
                  <a:pt x="4653210" y="3244906"/>
                </a:lnTo>
                <a:lnTo>
                  <a:pt x="0" y="32449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024122" y="7855520"/>
            <a:ext cx="4653210" cy="3244906"/>
          </a:xfrm>
          <a:custGeom>
            <a:avLst/>
            <a:gdLst/>
            <a:ahLst/>
            <a:cxnLst/>
            <a:rect l="l" t="t" r="r" b="b"/>
            <a:pathLst>
              <a:path w="4653210" h="3244906">
                <a:moveTo>
                  <a:pt x="0" y="0"/>
                </a:moveTo>
                <a:lnTo>
                  <a:pt x="4653209" y="0"/>
                </a:lnTo>
                <a:lnTo>
                  <a:pt x="4653209" y="3244906"/>
                </a:lnTo>
                <a:lnTo>
                  <a:pt x="0" y="32449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2856449" y="2638024"/>
            <a:ext cx="6112052" cy="6168126"/>
          </a:xfrm>
          <a:custGeom>
            <a:avLst/>
            <a:gdLst/>
            <a:ahLst/>
            <a:cxnLst/>
            <a:rect l="l" t="t" r="r" b="b"/>
            <a:pathLst>
              <a:path w="6112052" h="6168126">
                <a:moveTo>
                  <a:pt x="0" y="0"/>
                </a:moveTo>
                <a:lnTo>
                  <a:pt x="6112052" y="0"/>
                </a:lnTo>
                <a:lnTo>
                  <a:pt x="6112052" y="6168126"/>
                </a:lnTo>
                <a:lnTo>
                  <a:pt x="0" y="61681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671564" y="1551090"/>
            <a:ext cx="14727547" cy="1086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65"/>
              </a:lnSpc>
              <a:spcBef>
                <a:spcPct val="0"/>
              </a:spcBef>
            </a:pPr>
            <a:r>
              <a:rPr lang="en-US" sz="6332">
                <a:solidFill>
                  <a:srgbClr val="01070A"/>
                </a:solidFill>
                <a:latin typeface="Carelia"/>
              </a:rPr>
              <a:t>3-ая горизонталь: литература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975035" y="8787100"/>
            <a:ext cx="11925219" cy="750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800">
                <a:solidFill>
                  <a:srgbClr val="01070A"/>
                </a:solidFill>
                <a:latin typeface="Caveat"/>
              </a:rPr>
              <a:t>На основе прочитанного текста, заполните карточку.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235985" y="3952687"/>
            <a:ext cx="5352979" cy="4330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Место рождения;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Род деятельности;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Вклад в развитие культуры;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Благополучатели;</a:t>
            </a:r>
          </a:p>
          <a:p>
            <a:pPr algn="ctr">
              <a:lnSpc>
                <a:spcPts val="5774"/>
              </a:lnSpc>
            </a:pPr>
            <a:r>
              <a:rPr lang="en-US" sz="4619">
                <a:solidFill>
                  <a:srgbClr val="01070A"/>
                </a:solidFill>
                <a:latin typeface="Caveat"/>
              </a:rPr>
              <a:t>Судьба изданий.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74895" y="2782083"/>
            <a:ext cx="5493735" cy="5493735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t="-15992" b="-15992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1919370" y="2782083"/>
            <a:ext cx="5468493" cy="5468493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4"/>
              <a:stretch>
                <a:fillRect l="-20458" r="-20458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7206830" y="2782083"/>
            <a:ext cx="3874340" cy="5729821"/>
          </a:xfrm>
          <a:custGeom>
            <a:avLst/>
            <a:gdLst/>
            <a:ahLst/>
            <a:cxnLst/>
            <a:rect l="l" t="t" r="r" b="b"/>
            <a:pathLst>
              <a:path w="3874340" h="5729821">
                <a:moveTo>
                  <a:pt x="0" y="0"/>
                </a:moveTo>
                <a:lnTo>
                  <a:pt x="3874340" y="0"/>
                </a:lnTo>
                <a:lnTo>
                  <a:pt x="3874340" y="5729822"/>
                </a:lnTo>
                <a:lnTo>
                  <a:pt x="0" y="572982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288330" y="1247013"/>
            <a:ext cx="15557535" cy="885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49"/>
              </a:lnSpc>
            </a:pPr>
            <a:r>
              <a:rPr lang="en-US" sz="5249">
                <a:solidFill>
                  <a:srgbClr val="01070A"/>
                </a:solidFill>
                <a:latin typeface="Carelia"/>
              </a:rPr>
              <a:t>4-ая горизонталь: живопись и литература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17663" y="8700934"/>
            <a:ext cx="17252674" cy="2048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Подпишите название и автора каждого произведения, выбрав правильный вариант из предложенных.</a:t>
            </a:r>
          </a:p>
          <a:p>
            <a:pPr algn="ctr">
              <a:lnSpc>
                <a:spcPts val="5397"/>
              </a:lnSpc>
            </a:pPr>
            <a:endParaRPr lang="en-US" sz="4318">
              <a:solidFill>
                <a:srgbClr val="01070A"/>
              </a:solidFill>
              <a:latin typeface="Cave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 cap="sq">
              <a:solidFill>
                <a:srgbClr val="1E3F48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28700" y="1544365"/>
            <a:ext cx="3986042" cy="7198270"/>
          </a:xfrm>
          <a:custGeom>
            <a:avLst/>
            <a:gdLst/>
            <a:ahLst/>
            <a:cxnLst/>
            <a:rect l="l" t="t" r="r" b="b"/>
            <a:pathLst>
              <a:path w="3986042" h="7198270">
                <a:moveTo>
                  <a:pt x="0" y="0"/>
                </a:moveTo>
                <a:lnTo>
                  <a:pt x="3986042" y="0"/>
                </a:lnTo>
                <a:lnTo>
                  <a:pt x="3986042" y="7198270"/>
                </a:lnTo>
                <a:lnTo>
                  <a:pt x="0" y="71982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683890" y="3379470"/>
            <a:ext cx="13321088" cy="3347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39"/>
              </a:lnSpc>
            </a:pPr>
            <a:r>
              <a:rPr lang="en-US" sz="9600">
                <a:solidFill>
                  <a:srgbClr val="01070A"/>
                </a:solidFill>
                <a:latin typeface="Caveat"/>
              </a:rPr>
              <a:t>Перечислите основные </a:t>
            </a:r>
          </a:p>
          <a:p>
            <a:pPr algn="ctr">
              <a:lnSpc>
                <a:spcPts val="13439"/>
              </a:lnSpc>
            </a:pPr>
            <a:r>
              <a:rPr lang="en-US" sz="9600">
                <a:solidFill>
                  <a:srgbClr val="01070A"/>
                </a:solidFill>
                <a:latin typeface="Caveat"/>
              </a:rPr>
              <a:t>элементы культуры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818968" y="1028700"/>
            <a:ext cx="14650064" cy="8649124"/>
            <a:chOff x="0" y="0"/>
            <a:chExt cx="4491524" cy="265171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91524" cy="2651711"/>
            </a:xfrm>
            <a:custGeom>
              <a:avLst/>
              <a:gdLst/>
              <a:ahLst/>
              <a:cxnLst/>
              <a:rect l="l" t="t" r="r" b="b"/>
              <a:pathLst>
                <a:path w="4491524" h="2651711">
                  <a:moveTo>
                    <a:pt x="5813" y="0"/>
                  </a:moveTo>
                  <a:lnTo>
                    <a:pt x="4485710" y="0"/>
                  </a:lnTo>
                  <a:cubicBezTo>
                    <a:pt x="4487252" y="0"/>
                    <a:pt x="4488731" y="612"/>
                    <a:pt x="4489821" y="1703"/>
                  </a:cubicBezTo>
                  <a:cubicBezTo>
                    <a:pt x="4490911" y="2793"/>
                    <a:pt x="4491524" y="4271"/>
                    <a:pt x="4491524" y="5813"/>
                  </a:cubicBezTo>
                  <a:lnTo>
                    <a:pt x="4491524" y="2645898"/>
                  </a:lnTo>
                  <a:cubicBezTo>
                    <a:pt x="4491524" y="2647440"/>
                    <a:pt x="4490911" y="2648919"/>
                    <a:pt x="4489821" y="2650009"/>
                  </a:cubicBezTo>
                  <a:cubicBezTo>
                    <a:pt x="4488731" y="2651099"/>
                    <a:pt x="4487252" y="2651711"/>
                    <a:pt x="4485710" y="2651711"/>
                  </a:cubicBezTo>
                  <a:lnTo>
                    <a:pt x="5813" y="2651711"/>
                  </a:lnTo>
                  <a:cubicBezTo>
                    <a:pt x="4271" y="2651711"/>
                    <a:pt x="2793" y="2651099"/>
                    <a:pt x="1703" y="2650009"/>
                  </a:cubicBezTo>
                  <a:cubicBezTo>
                    <a:pt x="612" y="2648919"/>
                    <a:pt x="0" y="2647440"/>
                    <a:pt x="0" y="2645898"/>
                  </a:cubicBezTo>
                  <a:lnTo>
                    <a:pt x="0" y="5813"/>
                  </a:lnTo>
                  <a:cubicBezTo>
                    <a:pt x="0" y="4271"/>
                    <a:pt x="612" y="2793"/>
                    <a:pt x="1703" y="1703"/>
                  </a:cubicBezTo>
                  <a:cubicBezTo>
                    <a:pt x="2793" y="612"/>
                    <a:pt x="4271" y="0"/>
                    <a:pt x="5813" y="0"/>
                  </a:cubicBez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91524" cy="26993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AutoShape 6"/>
          <p:cNvSpPr/>
          <p:nvPr/>
        </p:nvSpPr>
        <p:spPr>
          <a:xfrm>
            <a:off x="6846949" y="2148949"/>
            <a:ext cx="0" cy="645667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6859841" y="1884873"/>
            <a:ext cx="4837481" cy="7495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82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Дьявол не выдал. Мне все удалось.</a:t>
            </a:r>
          </a:p>
          <a:p>
            <a:pPr algn="ctr">
              <a:lnSpc>
                <a:spcPts val="3682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Вот и могущества явные знаки.</a:t>
            </a:r>
          </a:p>
          <a:p>
            <a:pPr algn="ctr">
              <a:lnSpc>
                <a:spcPts val="3682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Вынь из груди мое сердце и брось</a:t>
            </a:r>
          </a:p>
          <a:p>
            <a:pPr algn="ctr">
              <a:lnSpc>
                <a:spcPts val="3682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Самой голодной собаке.</a:t>
            </a:r>
          </a:p>
          <a:p>
            <a:pPr algn="ctr">
              <a:lnSpc>
                <a:spcPts val="3682"/>
              </a:lnSpc>
            </a:pPr>
            <a:endParaRPr lang="en-US" sz="3876">
              <a:solidFill>
                <a:srgbClr val="01070A"/>
              </a:solidFill>
              <a:latin typeface="Caveat"/>
            </a:endParaRPr>
          </a:p>
          <a:p>
            <a:pPr algn="ctr">
              <a:lnSpc>
                <a:spcPts val="3682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Больше уже ни на что не гожусь,</a:t>
            </a:r>
          </a:p>
          <a:p>
            <a:pPr algn="ctr">
              <a:lnSpc>
                <a:spcPts val="3682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Ни одного я не вымолвлю слова.</a:t>
            </a:r>
          </a:p>
          <a:p>
            <a:pPr algn="ctr">
              <a:lnSpc>
                <a:spcPts val="3682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Нет настоящего — прошлым горжусь</a:t>
            </a:r>
          </a:p>
          <a:p>
            <a:pPr algn="ctr">
              <a:lnSpc>
                <a:spcPts val="3682"/>
              </a:lnSpc>
            </a:pPr>
            <a:r>
              <a:rPr lang="en-US" sz="3876">
                <a:solidFill>
                  <a:srgbClr val="01070A"/>
                </a:solidFill>
                <a:latin typeface="Caveat"/>
              </a:rPr>
              <a:t>И задохнулась от срама такого.</a:t>
            </a:r>
          </a:p>
        </p:txBody>
      </p:sp>
      <p:sp>
        <p:nvSpPr>
          <p:cNvPr id="8" name="AutoShape 8"/>
          <p:cNvSpPr/>
          <p:nvPr/>
        </p:nvSpPr>
        <p:spPr>
          <a:xfrm>
            <a:off x="11697323" y="2149374"/>
            <a:ext cx="0" cy="645667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Freeform 9"/>
          <p:cNvSpPr/>
          <p:nvPr/>
        </p:nvSpPr>
        <p:spPr>
          <a:xfrm>
            <a:off x="15740705" y="7512966"/>
            <a:ext cx="2302445" cy="2594968"/>
          </a:xfrm>
          <a:custGeom>
            <a:avLst/>
            <a:gdLst/>
            <a:ahLst/>
            <a:cxnLst/>
            <a:rect l="l" t="t" r="r" b="b"/>
            <a:pathLst>
              <a:path w="2302445" h="2594968">
                <a:moveTo>
                  <a:pt x="0" y="0"/>
                </a:moveTo>
                <a:lnTo>
                  <a:pt x="2302444" y="0"/>
                </a:lnTo>
                <a:lnTo>
                  <a:pt x="2302444" y="2594968"/>
                </a:lnTo>
                <a:lnTo>
                  <a:pt x="0" y="25949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818968" y="2005211"/>
            <a:ext cx="5027982" cy="7149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55"/>
              </a:lnSpc>
            </a:pPr>
            <a:r>
              <a:rPr lang="en-US" sz="3599" spc="-107">
                <a:solidFill>
                  <a:srgbClr val="01070A"/>
                </a:solidFill>
                <a:latin typeface="Caveat"/>
              </a:rPr>
              <a:t>От дней войны, от дней свободы —</a:t>
            </a:r>
          </a:p>
          <a:p>
            <a:pPr algn="ctr">
              <a:lnSpc>
                <a:spcPts val="4355"/>
              </a:lnSpc>
            </a:pPr>
            <a:r>
              <a:rPr lang="en-US" sz="3599" spc="-107">
                <a:solidFill>
                  <a:srgbClr val="01070A"/>
                </a:solidFill>
                <a:latin typeface="Caveat"/>
              </a:rPr>
              <a:t>Кровавый отсвет в лицах есть.</a:t>
            </a:r>
          </a:p>
          <a:p>
            <a:pPr algn="ctr">
              <a:lnSpc>
                <a:spcPts val="4355"/>
              </a:lnSpc>
            </a:pPr>
            <a:r>
              <a:rPr lang="en-US" sz="3599" spc="-107">
                <a:solidFill>
                  <a:srgbClr val="01070A"/>
                </a:solidFill>
                <a:latin typeface="Caveat"/>
              </a:rPr>
              <a:t>Есть немота — то гул набата</a:t>
            </a:r>
          </a:p>
          <a:p>
            <a:pPr algn="ctr">
              <a:lnSpc>
                <a:spcPts val="4355"/>
              </a:lnSpc>
            </a:pPr>
            <a:r>
              <a:rPr lang="en-US" sz="3599" spc="-107">
                <a:solidFill>
                  <a:srgbClr val="01070A"/>
                </a:solidFill>
                <a:latin typeface="Caveat"/>
              </a:rPr>
              <a:t>Заставил заградить уста.</a:t>
            </a:r>
          </a:p>
          <a:p>
            <a:pPr algn="ctr">
              <a:lnSpc>
                <a:spcPts val="4355"/>
              </a:lnSpc>
            </a:pPr>
            <a:r>
              <a:rPr lang="en-US" sz="3599" spc="-107">
                <a:solidFill>
                  <a:srgbClr val="01070A"/>
                </a:solidFill>
                <a:latin typeface="Caveat"/>
              </a:rPr>
              <a:t>В сердцах, восторженных когда-то,</a:t>
            </a:r>
          </a:p>
          <a:p>
            <a:pPr algn="ctr">
              <a:lnSpc>
                <a:spcPts val="4355"/>
              </a:lnSpc>
            </a:pPr>
            <a:r>
              <a:rPr lang="en-US" sz="3599" spc="-107">
                <a:solidFill>
                  <a:srgbClr val="01070A"/>
                </a:solidFill>
                <a:latin typeface="Caveat"/>
              </a:rPr>
              <a:t>Есть роковая пустота.</a:t>
            </a:r>
          </a:p>
          <a:p>
            <a:pPr algn="ctr">
              <a:lnSpc>
                <a:spcPts val="4355"/>
              </a:lnSpc>
            </a:pPr>
            <a:r>
              <a:rPr lang="en-US" sz="3599" spc="-107">
                <a:solidFill>
                  <a:srgbClr val="01070A"/>
                </a:solidFill>
                <a:latin typeface="Caveat"/>
              </a:rPr>
              <a:t>И пусть над нашим смертным ложем</a:t>
            </a:r>
          </a:p>
          <a:p>
            <a:pPr algn="ctr">
              <a:lnSpc>
                <a:spcPts val="4355"/>
              </a:lnSpc>
            </a:pPr>
            <a:r>
              <a:rPr lang="en-US" sz="3599" spc="-107">
                <a:solidFill>
                  <a:srgbClr val="01070A"/>
                </a:solidFill>
                <a:latin typeface="Caveat"/>
              </a:rPr>
              <a:t>Взовьется с криком воронье, —</a:t>
            </a:r>
          </a:p>
          <a:p>
            <a:pPr algn="ctr">
              <a:lnSpc>
                <a:spcPts val="4355"/>
              </a:lnSpc>
            </a:pPr>
            <a:r>
              <a:rPr lang="en-US" sz="3599" spc="-107">
                <a:solidFill>
                  <a:srgbClr val="01070A"/>
                </a:solidFill>
                <a:latin typeface="Caveat"/>
              </a:rPr>
              <a:t>Те, кто достойней, боже, боже,</a:t>
            </a:r>
          </a:p>
          <a:p>
            <a:pPr algn="ctr">
              <a:lnSpc>
                <a:spcPts val="4355"/>
              </a:lnSpc>
            </a:pPr>
            <a:r>
              <a:rPr lang="en-US" sz="3599" spc="-107">
                <a:solidFill>
                  <a:srgbClr val="01070A"/>
                </a:solidFill>
                <a:latin typeface="Caveat"/>
              </a:rPr>
              <a:t>Да узрят царствие твое!</a:t>
            </a:r>
          </a:p>
          <a:p>
            <a:pPr algn="ctr">
              <a:lnSpc>
                <a:spcPts val="4144"/>
              </a:lnSpc>
            </a:pPr>
            <a:endParaRPr lang="en-US" sz="3599" spc="-107">
              <a:solidFill>
                <a:srgbClr val="01070A"/>
              </a:solidFill>
              <a:latin typeface="Cavea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725898" y="1947352"/>
            <a:ext cx="4466770" cy="7379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3600">
                <a:solidFill>
                  <a:srgbClr val="01070A"/>
                </a:solidFill>
                <a:latin typeface="Caveat"/>
              </a:rPr>
              <a:t>Машет колдунья руками костлявыми.</a:t>
            </a:r>
          </a:p>
          <a:p>
            <a:pPr algn="ctr">
              <a:lnSpc>
                <a:spcPts val="4500"/>
              </a:lnSpc>
            </a:pPr>
            <a:r>
              <a:rPr lang="en-US" sz="3600">
                <a:solidFill>
                  <a:srgbClr val="01070A"/>
                </a:solidFill>
                <a:latin typeface="Caveat"/>
              </a:rPr>
              <a:t>Звезды моргают из туч над дубравами.</a:t>
            </a:r>
          </a:p>
          <a:p>
            <a:pPr algn="ctr">
              <a:lnSpc>
                <a:spcPts val="4500"/>
              </a:lnSpc>
            </a:pPr>
            <a:r>
              <a:rPr lang="en-US" sz="3600">
                <a:solidFill>
                  <a:srgbClr val="01070A"/>
                </a:solidFill>
                <a:latin typeface="Caveat"/>
              </a:rPr>
              <a:t>Серьгами змеи под космы привешены,</a:t>
            </a:r>
          </a:p>
          <a:p>
            <a:pPr algn="ctr">
              <a:lnSpc>
                <a:spcPts val="4500"/>
              </a:lnSpc>
            </a:pPr>
            <a:r>
              <a:rPr lang="en-US" sz="3600">
                <a:solidFill>
                  <a:srgbClr val="01070A"/>
                </a:solidFill>
                <a:latin typeface="Caveat"/>
              </a:rPr>
              <a:t>Кружится с вьюгою страшно и бешено.</a:t>
            </a:r>
          </a:p>
          <a:p>
            <a:pPr algn="ctr">
              <a:lnSpc>
                <a:spcPts val="4500"/>
              </a:lnSpc>
            </a:pPr>
            <a:r>
              <a:rPr lang="en-US" sz="3600">
                <a:solidFill>
                  <a:srgbClr val="01070A"/>
                </a:solidFill>
                <a:latin typeface="Caveat"/>
              </a:rPr>
              <a:t>Пляшет колдунья под звон сосняка.</a:t>
            </a:r>
          </a:p>
          <a:p>
            <a:pPr algn="ctr">
              <a:lnSpc>
                <a:spcPts val="4500"/>
              </a:lnSpc>
            </a:pPr>
            <a:r>
              <a:rPr lang="en-US" sz="3600">
                <a:solidFill>
                  <a:srgbClr val="01070A"/>
                </a:solidFill>
                <a:latin typeface="Caveat"/>
              </a:rPr>
              <a:t>С черною дрожью плывут облака.</a:t>
            </a:r>
          </a:p>
          <a:p>
            <a:pPr algn="ctr">
              <a:lnSpc>
                <a:spcPts val="4103"/>
              </a:lnSpc>
            </a:pPr>
            <a:endParaRPr lang="en-US" sz="3600">
              <a:solidFill>
                <a:srgbClr val="01070A"/>
              </a:solidFill>
              <a:latin typeface="Cavea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818968" y="1760572"/>
            <a:ext cx="14650064" cy="7379489"/>
            <a:chOff x="0" y="0"/>
            <a:chExt cx="4491524" cy="226245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91524" cy="2262458"/>
            </a:xfrm>
            <a:custGeom>
              <a:avLst/>
              <a:gdLst/>
              <a:ahLst/>
              <a:cxnLst/>
              <a:rect l="l" t="t" r="r" b="b"/>
              <a:pathLst>
                <a:path w="4491524" h="2262458">
                  <a:moveTo>
                    <a:pt x="5813" y="0"/>
                  </a:moveTo>
                  <a:lnTo>
                    <a:pt x="4485710" y="0"/>
                  </a:lnTo>
                  <a:cubicBezTo>
                    <a:pt x="4487252" y="0"/>
                    <a:pt x="4488731" y="612"/>
                    <a:pt x="4489821" y="1703"/>
                  </a:cubicBezTo>
                  <a:cubicBezTo>
                    <a:pt x="4490911" y="2793"/>
                    <a:pt x="4491524" y="4271"/>
                    <a:pt x="4491524" y="5813"/>
                  </a:cubicBezTo>
                  <a:lnTo>
                    <a:pt x="4491524" y="2256645"/>
                  </a:lnTo>
                  <a:cubicBezTo>
                    <a:pt x="4491524" y="2258187"/>
                    <a:pt x="4490911" y="2259665"/>
                    <a:pt x="4489821" y="2260755"/>
                  </a:cubicBezTo>
                  <a:cubicBezTo>
                    <a:pt x="4488731" y="2261845"/>
                    <a:pt x="4487252" y="2262458"/>
                    <a:pt x="4485710" y="2262458"/>
                  </a:cubicBezTo>
                  <a:lnTo>
                    <a:pt x="5813" y="2262458"/>
                  </a:lnTo>
                  <a:cubicBezTo>
                    <a:pt x="4271" y="2262458"/>
                    <a:pt x="2793" y="2261845"/>
                    <a:pt x="1703" y="2260755"/>
                  </a:cubicBezTo>
                  <a:cubicBezTo>
                    <a:pt x="612" y="2259665"/>
                    <a:pt x="0" y="2258187"/>
                    <a:pt x="0" y="2256645"/>
                  </a:cubicBezTo>
                  <a:lnTo>
                    <a:pt x="0" y="5813"/>
                  </a:lnTo>
                  <a:cubicBezTo>
                    <a:pt x="0" y="4271"/>
                    <a:pt x="612" y="2793"/>
                    <a:pt x="1703" y="1703"/>
                  </a:cubicBezTo>
                  <a:cubicBezTo>
                    <a:pt x="2793" y="612"/>
                    <a:pt x="4271" y="0"/>
                    <a:pt x="5813" y="0"/>
                  </a:cubicBez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91524" cy="23100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AutoShape 6"/>
          <p:cNvSpPr/>
          <p:nvPr/>
        </p:nvSpPr>
        <p:spPr>
          <a:xfrm>
            <a:off x="6794562" y="4050950"/>
            <a:ext cx="0" cy="455424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1493438" y="4050950"/>
            <a:ext cx="0" cy="455424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8"/>
          <p:cNvSpPr/>
          <p:nvPr/>
        </p:nvSpPr>
        <p:spPr>
          <a:xfrm>
            <a:off x="7105304" y="4050950"/>
            <a:ext cx="4077393" cy="4114800"/>
          </a:xfrm>
          <a:custGeom>
            <a:avLst/>
            <a:gdLst/>
            <a:ahLst/>
            <a:cxnLst/>
            <a:rect l="l" t="t" r="r" b="b"/>
            <a:pathLst>
              <a:path w="4077393" h="4114800">
                <a:moveTo>
                  <a:pt x="0" y="0"/>
                </a:moveTo>
                <a:lnTo>
                  <a:pt x="4077392" y="0"/>
                </a:lnTo>
                <a:lnTo>
                  <a:pt x="407739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189189" y="4656543"/>
            <a:ext cx="4395823" cy="2733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Предположите, какая черта объединяет предложенные произведения?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702988" y="4328749"/>
            <a:ext cx="4395823" cy="41048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Предположите, почему во время Серебряного века многие произведения отображали данную характерную черту?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65232" y="2464862"/>
            <a:ext cx="15557535" cy="885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49"/>
              </a:lnSpc>
            </a:pPr>
            <a:r>
              <a:rPr lang="en-US" sz="5249">
                <a:solidFill>
                  <a:srgbClr val="01070A"/>
                </a:solidFill>
                <a:latin typeface="Carelia"/>
              </a:rPr>
              <a:t>4-ая горизонталь: живопись и литература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037331" y="2030095"/>
            <a:ext cx="13293258" cy="6791564"/>
            <a:chOff x="0" y="0"/>
            <a:chExt cx="3501105" cy="178872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501105" cy="1788725"/>
            </a:xfrm>
            <a:custGeom>
              <a:avLst/>
              <a:gdLst/>
              <a:ahLst/>
              <a:cxnLst/>
              <a:rect l="l" t="t" r="r" b="b"/>
              <a:pathLst>
                <a:path w="3501105" h="1788725">
                  <a:moveTo>
                    <a:pt x="0" y="0"/>
                  </a:moveTo>
                  <a:lnTo>
                    <a:pt x="3501105" y="0"/>
                  </a:lnTo>
                  <a:lnTo>
                    <a:pt x="3501105" y="1788725"/>
                  </a:lnTo>
                  <a:lnTo>
                    <a:pt x="0" y="178872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501105" cy="1836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147716">
            <a:off x="2497371" y="1747718"/>
            <a:ext cx="13293258" cy="6791564"/>
            <a:chOff x="0" y="0"/>
            <a:chExt cx="3501105" cy="178872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501105" cy="1788725"/>
            </a:xfrm>
            <a:custGeom>
              <a:avLst/>
              <a:gdLst/>
              <a:ahLst/>
              <a:cxnLst/>
              <a:rect l="l" t="t" r="r" b="b"/>
              <a:pathLst>
                <a:path w="3501105" h="1788725">
                  <a:moveTo>
                    <a:pt x="6406" y="0"/>
                  </a:moveTo>
                  <a:lnTo>
                    <a:pt x="3494699" y="0"/>
                  </a:lnTo>
                  <a:cubicBezTo>
                    <a:pt x="3496397" y="0"/>
                    <a:pt x="3498027" y="675"/>
                    <a:pt x="3499229" y="1876"/>
                  </a:cubicBezTo>
                  <a:cubicBezTo>
                    <a:pt x="3500430" y="3078"/>
                    <a:pt x="3501105" y="4707"/>
                    <a:pt x="3501105" y="6406"/>
                  </a:cubicBezTo>
                  <a:lnTo>
                    <a:pt x="3501105" y="1782318"/>
                  </a:lnTo>
                  <a:cubicBezTo>
                    <a:pt x="3501105" y="1785856"/>
                    <a:pt x="3498237" y="1788725"/>
                    <a:pt x="3494699" y="1788725"/>
                  </a:cubicBezTo>
                  <a:lnTo>
                    <a:pt x="6406" y="1788725"/>
                  </a:lnTo>
                  <a:cubicBezTo>
                    <a:pt x="4707" y="1788725"/>
                    <a:pt x="3078" y="1788050"/>
                    <a:pt x="1876" y="1786848"/>
                  </a:cubicBezTo>
                  <a:cubicBezTo>
                    <a:pt x="675" y="1785647"/>
                    <a:pt x="0" y="1784017"/>
                    <a:pt x="0" y="1782318"/>
                  </a:cubicBezTo>
                  <a:lnTo>
                    <a:pt x="0" y="6406"/>
                  </a:lnTo>
                  <a:cubicBezTo>
                    <a:pt x="0" y="4707"/>
                    <a:pt x="675" y="3078"/>
                    <a:pt x="1876" y="1876"/>
                  </a:cubicBezTo>
                  <a:cubicBezTo>
                    <a:pt x="3078" y="675"/>
                    <a:pt x="4707" y="0"/>
                    <a:pt x="6406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3501105" cy="1836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6928985" y="1314623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3" y="0"/>
                </a:lnTo>
                <a:lnTo>
                  <a:pt x="3667333" y="946839"/>
                </a:lnTo>
                <a:lnTo>
                  <a:pt x="0" y="9468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670142" y="4397282"/>
            <a:ext cx="6035589" cy="746218"/>
          </a:xfrm>
          <a:custGeom>
            <a:avLst/>
            <a:gdLst/>
            <a:ahLst/>
            <a:cxnLst/>
            <a:rect l="l" t="t" r="r" b="b"/>
            <a:pathLst>
              <a:path w="6035589" h="746218">
                <a:moveTo>
                  <a:pt x="0" y="0"/>
                </a:moveTo>
                <a:lnTo>
                  <a:pt x="6035589" y="0"/>
                </a:lnTo>
                <a:lnTo>
                  <a:pt x="6035589" y="746218"/>
                </a:lnTo>
                <a:lnTo>
                  <a:pt x="0" y="7462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469465" y="5905716"/>
            <a:ext cx="6921795" cy="4114800"/>
          </a:xfrm>
          <a:custGeom>
            <a:avLst/>
            <a:gdLst/>
            <a:ahLst/>
            <a:cxnLst/>
            <a:rect l="l" t="t" r="r" b="b"/>
            <a:pathLst>
              <a:path w="6921795" h="4114800">
                <a:moveTo>
                  <a:pt x="0" y="0"/>
                </a:moveTo>
                <a:lnTo>
                  <a:pt x="6921795" y="0"/>
                </a:lnTo>
                <a:lnTo>
                  <a:pt x="69217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670142" y="2483637"/>
            <a:ext cx="6277880" cy="1086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65"/>
              </a:lnSpc>
              <a:spcBef>
                <a:spcPct val="0"/>
              </a:spcBef>
            </a:pPr>
            <a:r>
              <a:rPr lang="en-US" sz="6332">
                <a:solidFill>
                  <a:srgbClr val="01070A"/>
                </a:solidFill>
                <a:latin typeface="Carelia"/>
              </a:rPr>
              <a:t>Самопроверка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313454" y="3825240"/>
            <a:ext cx="10991257" cy="2503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>
                <a:solidFill>
                  <a:srgbClr val="01070A"/>
                </a:solidFill>
                <a:latin typeface="Caveat"/>
              </a:rPr>
              <a:t>Соотнесите эталон таблицы</a:t>
            </a:r>
          </a:p>
          <a:p>
            <a:pPr algn="ctr">
              <a:lnSpc>
                <a:spcPts val="10080"/>
              </a:lnSpc>
            </a:pPr>
            <a:r>
              <a:rPr lang="en-US" sz="7200">
                <a:solidFill>
                  <a:srgbClr val="01070A"/>
                </a:solidFill>
                <a:latin typeface="Caveat"/>
              </a:rPr>
              <a:t>и  ваш получившийся вариант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549432" y="2303187"/>
            <a:ext cx="2960459" cy="1339762"/>
            <a:chOff x="0" y="0"/>
            <a:chExt cx="898018" cy="406400"/>
          </a:xfrm>
        </p:grpSpPr>
        <p:sp>
          <p:nvSpPr>
            <p:cNvPr id="4" name="Freeform 4"/>
            <p:cNvSpPr/>
            <p:nvPr/>
          </p:nvSpPr>
          <p:spPr>
            <a:xfrm>
              <a:off x="17780" y="22860"/>
              <a:ext cx="872618" cy="360680"/>
            </a:xfrm>
            <a:custGeom>
              <a:avLst/>
              <a:gdLst/>
              <a:ahLst/>
              <a:cxnLst/>
              <a:rect l="l" t="t" r="r" b="b"/>
              <a:pathLst>
                <a:path w="872618" h="360680">
                  <a:moveTo>
                    <a:pt x="872618" y="180340"/>
                  </a:moveTo>
                  <a:cubicBezTo>
                    <a:pt x="872618" y="81280"/>
                    <a:pt x="792608" y="0"/>
                    <a:pt x="692278" y="0"/>
                  </a:cubicBezTo>
                  <a:lnTo>
                    <a:pt x="172720" y="0"/>
                  </a:lnTo>
                  <a:lnTo>
                    <a:pt x="172720" y="1270"/>
                  </a:lnTo>
                  <a:cubicBezTo>
                    <a:pt x="76200" y="5080"/>
                    <a:pt x="0" y="83820"/>
                    <a:pt x="0" y="180340"/>
                  </a:cubicBezTo>
                  <a:cubicBezTo>
                    <a:pt x="0" y="276860"/>
                    <a:pt x="77470" y="355600"/>
                    <a:pt x="172720" y="359410"/>
                  </a:cubicBezTo>
                  <a:lnTo>
                    <a:pt x="172720" y="360680"/>
                  </a:lnTo>
                  <a:lnTo>
                    <a:pt x="692278" y="360680"/>
                  </a:lnTo>
                  <a:cubicBezTo>
                    <a:pt x="791338" y="360680"/>
                    <a:pt x="872618" y="279400"/>
                    <a:pt x="872618" y="180340"/>
                  </a:cubicBezTo>
                  <a:close/>
                </a:path>
              </a:pathLst>
            </a:custGeom>
            <a:solidFill>
              <a:srgbClr val="F8D16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625012" y="4347799"/>
            <a:ext cx="2960459" cy="1339762"/>
            <a:chOff x="0" y="0"/>
            <a:chExt cx="898018" cy="406400"/>
          </a:xfrm>
        </p:grpSpPr>
        <p:sp>
          <p:nvSpPr>
            <p:cNvPr id="6" name="Freeform 6"/>
            <p:cNvSpPr/>
            <p:nvPr/>
          </p:nvSpPr>
          <p:spPr>
            <a:xfrm>
              <a:off x="17780" y="22860"/>
              <a:ext cx="872618" cy="360680"/>
            </a:xfrm>
            <a:custGeom>
              <a:avLst/>
              <a:gdLst/>
              <a:ahLst/>
              <a:cxnLst/>
              <a:rect l="l" t="t" r="r" b="b"/>
              <a:pathLst>
                <a:path w="872618" h="360680">
                  <a:moveTo>
                    <a:pt x="872618" y="180340"/>
                  </a:moveTo>
                  <a:cubicBezTo>
                    <a:pt x="872618" y="81280"/>
                    <a:pt x="792608" y="0"/>
                    <a:pt x="692278" y="0"/>
                  </a:cubicBezTo>
                  <a:lnTo>
                    <a:pt x="172720" y="0"/>
                  </a:lnTo>
                  <a:lnTo>
                    <a:pt x="172720" y="1270"/>
                  </a:lnTo>
                  <a:cubicBezTo>
                    <a:pt x="76200" y="5080"/>
                    <a:pt x="0" y="83820"/>
                    <a:pt x="0" y="180340"/>
                  </a:cubicBezTo>
                  <a:cubicBezTo>
                    <a:pt x="0" y="276860"/>
                    <a:pt x="77470" y="355600"/>
                    <a:pt x="172720" y="359410"/>
                  </a:cubicBezTo>
                  <a:lnTo>
                    <a:pt x="172720" y="360680"/>
                  </a:lnTo>
                  <a:lnTo>
                    <a:pt x="692278" y="360680"/>
                  </a:lnTo>
                  <a:cubicBezTo>
                    <a:pt x="791338" y="360680"/>
                    <a:pt x="872618" y="279400"/>
                    <a:pt x="872618" y="180340"/>
                  </a:cubicBezTo>
                  <a:close/>
                </a:path>
              </a:pathLst>
            </a:custGeom>
            <a:solidFill>
              <a:srgbClr val="F8D16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625012" y="6390690"/>
            <a:ext cx="2960459" cy="1339762"/>
            <a:chOff x="0" y="0"/>
            <a:chExt cx="898018" cy="406400"/>
          </a:xfrm>
        </p:grpSpPr>
        <p:sp>
          <p:nvSpPr>
            <p:cNvPr id="8" name="Freeform 8"/>
            <p:cNvSpPr/>
            <p:nvPr/>
          </p:nvSpPr>
          <p:spPr>
            <a:xfrm>
              <a:off x="17780" y="22860"/>
              <a:ext cx="872618" cy="360680"/>
            </a:xfrm>
            <a:custGeom>
              <a:avLst/>
              <a:gdLst/>
              <a:ahLst/>
              <a:cxnLst/>
              <a:rect l="l" t="t" r="r" b="b"/>
              <a:pathLst>
                <a:path w="872618" h="360680">
                  <a:moveTo>
                    <a:pt x="872618" y="180340"/>
                  </a:moveTo>
                  <a:cubicBezTo>
                    <a:pt x="872618" y="81280"/>
                    <a:pt x="792608" y="0"/>
                    <a:pt x="692278" y="0"/>
                  </a:cubicBezTo>
                  <a:lnTo>
                    <a:pt x="172720" y="0"/>
                  </a:lnTo>
                  <a:lnTo>
                    <a:pt x="172720" y="1270"/>
                  </a:lnTo>
                  <a:cubicBezTo>
                    <a:pt x="76200" y="5080"/>
                    <a:pt x="0" y="83820"/>
                    <a:pt x="0" y="180340"/>
                  </a:cubicBezTo>
                  <a:cubicBezTo>
                    <a:pt x="0" y="276860"/>
                    <a:pt x="77470" y="355600"/>
                    <a:pt x="172720" y="359410"/>
                  </a:cubicBezTo>
                  <a:lnTo>
                    <a:pt x="172720" y="360680"/>
                  </a:lnTo>
                  <a:lnTo>
                    <a:pt x="692278" y="360680"/>
                  </a:lnTo>
                  <a:cubicBezTo>
                    <a:pt x="791338" y="360680"/>
                    <a:pt x="872618" y="279400"/>
                    <a:pt x="872618" y="180340"/>
                  </a:cubicBezTo>
                  <a:close/>
                </a:path>
              </a:pathLst>
            </a:custGeom>
            <a:solidFill>
              <a:srgbClr val="F8D16F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625012" y="8433582"/>
            <a:ext cx="2960459" cy="1339762"/>
            <a:chOff x="0" y="0"/>
            <a:chExt cx="898018" cy="406400"/>
          </a:xfrm>
        </p:grpSpPr>
        <p:sp>
          <p:nvSpPr>
            <p:cNvPr id="10" name="Freeform 10"/>
            <p:cNvSpPr/>
            <p:nvPr/>
          </p:nvSpPr>
          <p:spPr>
            <a:xfrm>
              <a:off x="17780" y="22860"/>
              <a:ext cx="872618" cy="360680"/>
            </a:xfrm>
            <a:custGeom>
              <a:avLst/>
              <a:gdLst/>
              <a:ahLst/>
              <a:cxnLst/>
              <a:rect l="l" t="t" r="r" b="b"/>
              <a:pathLst>
                <a:path w="872618" h="360680">
                  <a:moveTo>
                    <a:pt x="872618" y="180340"/>
                  </a:moveTo>
                  <a:cubicBezTo>
                    <a:pt x="872618" y="81280"/>
                    <a:pt x="792608" y="0"/>
                    <a:pt x="692278" y="0"/>
                  </a:cubicBezTo>
                  <a:lnTo>
                    <a:pt x="172720" y="0"/>
                  </a:lnTo>
                  <a:lnTo>
                    <a:pt x="172720" y="1270"/>
                  </a:lnTo>
                  <a:cubicBezTo>
                    <a:pt x="76200" y="5080"/>
                    <a:pt x="0" y="83820"/>
                    <a:pt x="0" y="180340"/>
                  </a:cubicBezTo>
                  <a:cubicBezTo>
                    <a:pt x="0" y="276860"/>
                    <a:pt x="77470" y="355600"/>
                    <a:pt x="172720" y="359410"/>
                  </a:cubicBezTo>
                  <a:lnTo>
                    <a:pt x="172720" y="360680"/>
                  </a:lnTo>
                  <a:lnTo>
                    <a:pt x="692278" y="360680"/>
                  </a:lnTo>
                  <a:cubicBezTo>
                    <a:pt x="791338" y="360680"/>
                    <a:pt x="872618" y="279400"/>
                    <a:pt x="872618" y="180340"/>
                  </a:cubicBezTo>
                  <a:close/>
                </a:path>
              </a:pathLst>
            </a:custGeom>
            <a:solidFill>
              <a:srgbClr val="F8D16F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3509891" y="1110637"/>
            <a:ext cx="7894989" cy="2631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40"/>
              </a:lnSpc>
              <a:spcBef>
                <a:spcPct val="0"/>
              </a:spcBef>
            </a:pPr>
            <a:r>
              <a:rPr lang="en-US" sz="1600">
                <a:solidFill>
                  <a:srgbClr val="FFFFFF"/>
                </a:solidFill>
                <a:latin typeface="Clear Sans"/>
              </a:rPr>
              <a:t>Date: June 1, 2025  |  Time: 10:00 AM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3972687" y="2164980"/>
            <a:ext cx="4390707" cy="1778714"/>
            <a:chOff x="0" y="0"/>
            <a:chExt cx="2793045" cy="113148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93045" cy="1131487"/>
            </a:xfrm>
            <a:custGeom>
              <a:avLst/>
              <a:gdLst/>
              <a:ahLst/>
              <a:cxnLst/>
              <a:rect l="l" t="t" r="r" b="b"/>
              <a:pathLst>
                <a:path w="2793045" h="1131487">
                  <a:moveTo>
                    <a:pt x="2668585" y="1131487"/>
                  </a:moveTo>
                  <a:lnTo>
                    <a:pt x="124460" y="1131487"/>
                  </a:lnTo>
                  <a:cubicBezTo>
                    <a:pt x="55880" y="1131487"/>
                    <a:pt x="0" y="1075607"/>
                    <a:pt x="0" y="100702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68585" y="0"/>
                  </a:lnTo>
                  <a:cubicBezTo>
                    <a:pt x="2737165" y="0"/>
                    <a:pt x="2793045" y="55880"/>
                    <a:pt x="2793045" y="124460"/>
                  </a:cubicBezTo>
                  <a:lnTo>
                    <a:pt x="2793045" y="1007027"/>
                  </a:lnTo>
                  <a:cubicBezTo>
                    <a:pt x="2793045" y="1075607"/>
                    <a:pt x="2737165" y="1131487"/>
                    <a:pt x="2668585" y="1131487"/>
                  </a:cubicBezTo>
                  <a:close/>
                </a:path>
              </a:pathLst>
            </a:custGeom>
            <a:solidFill>
              <a:srgbClr val="EDF0F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3972687" y="4140119"/>
            <a:ext cx="4390707" cy="1778714"/>
            <a:chOff x="0" y="0"/>
            <a:chExt cx="2793045" cy="113148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793045" cy="1131487"/>
            </a:xfrm>
            <a:custGeom>
              <a:avLst/>
              <a:gdLst/>
              <a:ahLst/>
              <a:cxnLst/>
              <a:rect l="l" t="t" r="r" b="b"/>
              <a:pathLst>
                <a:path w="2793045" h="1131487">
                  <a:moveTo>
                    <a:pt x="2668585" y="1131487"/>
                  </a:moveTo>
                  <a:lnTo>
                    <a:pt x="124460" y="1131487"/>
                  </a:lnTo>
                  <a:cubicBezTo>
                    <a:pt x="55880" y="1131487"/>
                    <a:pt x="0" y="1075607"/>
                    <a:pt x="0" y="100702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68585" y="0"/>
                  </a:lnTo>
                  <a:cubicBezTo>
                    <a:pt x="2737165" y="0"/>
                    <a:pt x="2793045" y="55880"/>
                    <a:pt x="2793045" y="124460"/>
                  </a:cubicBezTo>
                  <a:lnTo>
                    <a:pt x="2793045" y="1007027"/>
                  </a:lnTo>
                  <a:cubicBezTo>
                    <a:pt x="2793045" y="1075607"/>
                    <a:pt x="2737165" y="1131487"/>
                    <a:pt x="2668585" y="1131487"/>
                  </a:cubicBezTo>
                  <a:close/>
                </a:path>
              </a:pathLst>
            </a:custGeom>
            <a:solidFill>
              <a:srgbClr val="EDF0F2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3972687" y="6150557"/>
            <a:ext cx="13927587" cy="1778714"/>
            <a:chOff x="0" y="0"/>
            <a:chExt cx="8859706" cy="113148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859706" cy="1131487"/>
            </a:xfrm>
            <a:custGeom>
              <a:avLst/>
              <a:gdLst/>
              <a:ahLst/>
              <a:cxnLst/>
              <a:rect l="l" t="t" r="r" b="b"/>
              <a:pathLst>
                <a:path w="8859706" h="1131487">
                  <a:moveTo>
                    <a:pt x="8735246" y="1131487"/>
                  </a:moveTo>
                  <a:lnTo>
                    <a:pt x="124460" y="1131487"/>
                  </a:lnTo>
                  <a:cubicBezTo>
                    <a:pt x="55880" y="1131487"/>
                    <a:pt x="0" y="1075607"/>
                    <a:pt x="0" y="100702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8735246" y="0"/>
                  </a:lnTo>
                  <a:cubicBezTo>
                    <a:pt x="8803825" y="0"/>
                    <a:pt x="8859706" y="55880"/>
                    <a:pt x="8859706" y="124460"/>
                  </a:cubicBezTo>
                  <a:lnTo>
                    <a:pt x="8859706" y="1007027"/>
                  </a:lnTo>
                  <a:cubicBezTo>
                    <a:pt x="8859706" y="1075607"/>
                    <a:pt x="8803825" y="1131487"/>
                    <a:pt x="8735246" y="1131487"/>
                  </a:cubicBezTo>
                  <a:close/>
                </a:path>
              </a:pathLst>
            </a:custGeom>
            <a:solidFill>
              <a:srgbClr val="EDF0F2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8742669" y="2164980"/>
            <a:ext cx="4390707" cy="1778714"/>
            <a:chOff x="0" y="0"/>
            <a:chExt cx="2793045" cy="1131487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793045" cy="1131487"/>
            </a:xfrm>
            <a:custGeom>
              <a:avLst/>
              <a:gdLst/>
              <a:ahLst/>
              <a:cxnLst/>
              <a:rect l="l" t="t" r="r" b="b"/>
              <a:pathLst>
                <a:path w="2793045" h="1131487">
                  <a:moveTo>
                    <a:pt x="2668585" y="1131487"/>
                  </a:moveTo>
                  <a:lnTo>
                    <a:pt x="124460" y="1131487"/>
                  </a:lnTo>
                  <a:cubicBezTo>
                    <a:pt x="55880" y="1131487"/>
                    <a:pt x="0" y="1075607"/>
                    <a:pt x="0" y="100702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68585" y="0"/>
                  </a:lnTo>
                  <a:cubicBezTo>
                    <a:pt x="2737165" y="0"/>
                    <a:pt x="2793045" y="55880"/>
                    <a:pt x="2793045" y="124460"/>
                  </a:cubicBezTo>
                  <a:lnTo>
                    <a:pt x="2793045" y="1007027"/>
                  </a:lnTo>
                  <a:cubicBezTo>
                    <a:pt x="2793045" y="1075607"/>
                    <a:pt x="2737165" y="1131487"/>
                    <a:pt x="2668585" y="1131487"/>
                  </a:cubicBezTo>
                  <a:close/>
                </a:path>
              </a:pathLst>
            </a:custGeom>
            <a:solidFill>
              <a:srgbClr val="EDF0F2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8742669" y="4140119"/>
            <a:ext cx="4390707" cy="1778714"/>
            <a:chOff x="0" y="0"/>
            <a:chExt cx="2793045" cy="1131487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793045" cy="1131487"/>
            </a:xfrm>
            <a:custGeom>
              <a:avLst/>
              <a:gdLst/>
              <a:ahLst/>
              <a:cxnLst/>
              <a:rect l="l" t="t" r="r" b="b"/>
              <a:pathLst>
                <a:path w="2793045" h="1131487">
                  <a:moveTo>
                    <a:pt x="2668585" y="1131487"/>
                  </a:moveTo>
                  <a:lnTo>
                    <a:pt x="124460" y="1131487"/>
                  </a:lnTo>
                  <a:cubicBezTo>
                    <a:pt x="55880" y="1131487"/>
                    <a:pt x="0" y="1075607"/>
                    <a:pt x="0" y="100702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68585" y="0"/>
                  </a:lnTo>
                  <a:cubicBezTo>
                    <a:pt x="2737165" y="0"/>
                    <a:pt x="2793045" y="55880"/>
                    <a:pt x="2793045" y="124460"/>
                  </a:cubicBezTo>
                  <a:lnTo>
                    <a:pt x="2793045" y="1007027"/>
                  </a:lnTo>
                  <a:cubicBezTo>
                    <a:pt x="2793045" y="1075607"/>
                    <a:pt x="2737165" y="1131487"/>
                    <a:pt x="2668585" y="1131487"/>
                  </a:cubicBezTo>
                  <a:close/>
                </a:path>
              </a:pathLst>
            </a:custGeom>
            <a:solidFill>
              <a:srgbClr val="EDF0F2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8742669" y="8128704"/>
            <a:ext cx="9041868" cy="1778714"/>
            <a:chOff x="0" y="0"/>
            <a:chExt cx="5751771" cy="1131487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5751771" cy="1131487"/>
            </a:xfrm>
            <a:custGeom>
              <a:avLst/>
              <a:gdLst/>
              <a:ahLst/>
              <a:cxnLst/>
              <a:rect l="l" t="t" r="r" b="b"/>
              <a:pathLst>
                <a:path w="5751771" h="1131487">
                  <a:moveTo>
                    <a:pt x="5627311" y="1131487"/>
                  </a:moveTo>
                  <a:lnTo>
                    <a:pt x="124460" y="1131487"/>
                  </a:lnTo>
                  <a:cubicBezTo>
                    <a:pt x="55880" y="1131487"/>
                    <a:pt x="0" y="1075607"/>
                    <a:pt x="0" y="100702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627311" y="0"/>
                  </a:lnTo>
                  <a:cubicBezTo>
                    <a:pt x="5695891" y="0"/>
                    <a:pt x="5751771" y="55880"/>
                    <a:pt x="5751771" y="124460"/>
                  </a:cubicBezTo>
                  <a:lnTo>
                    <a:pt x="5751771" y="1007027"/>
                  </a:lnTo>
                  <a:cubicBezTo>
                    <a:pt x="5751771" y="1075607"/>
                    <a:pt x="5695891" y="1131487"/>
                    <a:pt x="5627311" y="1131487"/>
                  </a:cubicBezTo>
                  <a:close/>
                </a:path>
              </a:pathLst>
            </a:custGeom>
            <a:solidFill>
              <a:srgbClr val="EDF0F2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3509567" y="2164980"/>
            <a:ext cx="4390707" cy="1778714"/>
            <a:chOff x="0" y="0"/>
            <a:chExt cx="2793045" cy="1131487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793045" cy="1131487"/>
            </a:xfrm>
            <a:custGeom>
              <a:avLst/>
              <a:gdLst/>
              <a:ahLst/>
              <a:cxnLst/>
              <a:rect l="l" t="t" r="r" b="b"/>
              <a:pathLst>
                <a:path w="2793045" h="1131487">
                  <a:moveTo>
                    <a:pt x="2668585" y="1131487"/>
                  </a:moveTo>
                  <a:lnTo>
                    <a:pt x="124460" y="1131487"/>
                  </a:lnTo>
                  <a:cubicBezTo>
                    <a:pt x="55880" y="1131487"/>
                    <a:pt x="0" y="1075607"/>
                    <a:pt x="0" y="100702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68585" y="0"/>
                  </a:lnTo>
                  <a:cubicBezTo>
                    <a:pt x="2737165" y="0"/>
                    <a:pt x="2793045" y="55880"/>
                    <a:pt x="2793045" y="124460"/>
                  </a:cubicBezTo>
                  <a:lnTo>
                    <a:pt x="2793045" y="1007027"/>
                  </a:lnTo>
                  <a:cubicBezTo>
                    <a:pt x="2793045" y="1075607"/>
                    <a:pt x="2737165" y="1131487"/>
                    <a:pt x="2668585" y="1131487"/>
                  </a:cubicBezTo>
                  <a:close/>
                </a:path>
              </a:pathLst>
            </a:custGeom>
            <a:solidFill>
              <a:srgbClr val="EDF0F2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3509567" y="4140119"/>
            <a:ext cx="4390707" cy="1778714"/>
            <a:chOff x="0" y="0"/>
            <a:chExt cx="2793045" cy="1131487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793045" cy="1131487"/>
            </a:xfrm>
            <a:custGeom>
              <a:avLst/>
              <a:gdLst/>
              <a:ahLst/>
              <a:cxnLst/>
              <a:rect l="l" t="t" r="r" b="b"/>
              <a:pathLst>
                <a:path w="2793045" h="1131487">
                  <a:moveTo>
                    <a:pt x="2668585" y="1131487"/>
                  </a:moveTo>
                  <a:lnTo>
                    <a:pt x="124460" y="1131487"/>
                  </a:lnTo>
                  <a:cubicBezTo>
                    <a:pt x="55880" y="1131487"/>
                    <a:pt x="0" y="1075607"/>
                    <a:pt x="0" y="100702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68585" y="0"/>
                  </a:lnTo>
                  <a:cubicBezTo>
                    <a:pt x="2737165" y="0"/>
                    <a:pt x="2793045" y="55880"/>
                    <a:pt x="2793045" y="124460"/>
                  </a:cubicBezTo>
                  <a:lnTo>
                    <a:pt x="2793045" y="1007027"/>
                  </a:lnTo>
                  <a:cubicBezTo>
                    <a:pt x="2793045" y="1075607"/>
                    <a:pt x="2737165" y="1131487"/>
                    <a:pt x="2668585" y="1131487"/>
                  </a:cubicBezTo>
                  <a:close/>
                </a:path>
              </a:pathLst>
            </a:custGeom>
            <a:solidFill>
              <a:srgbClr val="EDF0F2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3972687" y="1028700"/>
            <a:ext cx="4390707" cy="707241"/>
            <a:chOff x="0" y="0"/>
            <a:chExt cx="2523020" cy="406400"/>
          </a:xfrm>
        </p:grpSpPr>
        <p:sp>
          <p:nvSpPr>
            <p:cNvPr id="29" name="Freeform 29"/>
            <p:cNvSpPr/>
            <p:nvPr/>
          </p:nvSpPr>
          <p:spPr>
            <a:xfrm>
              <a:off x="17780" y="22860"/>
              <a:ext cx="2497620" cy="360680"/>
            </a:xfrm>
            <a:custGeom>
              <a:avLst/>
              <a:gdLst/>
              <a:ahLst/>
              <a:cxnLst/>
              <a:rect l="l" t="t" r="r" b="b"/>
              <a:pathLst>
                <a:path w="2497620" h="360680">
                  <a:moveTo>
                    <a:pt x="2497620" y="180340"/>
                  </a:moveTo>
                  <a:cubicBezTo>
                    <a:pt x="2497620" y="81280"/>
                    <a:pt x="2417610" y="0"/>
                    <a:pt x="2317280" y="0"/>
                  </a:cubicBezTo>
                  <a:lnTo>
                    <a:pt x="172720" y="0"/>
                  </a:lnTo>
                  <a:lnTo>
                    <a:pt x="172720" y="1270"/>
                  </a:lnTo>
                  <a:cubicBezTo>
                    <a:pt x="76200" y="5080"/>
                    <a:pt x="0" y="83820"/>
                    <a:pt x="0" y="180340"/>
                  </a:cubicBezTo>
                  <a:cubicBezTo>
                    <a:pt x="0" y="276860"/>
                    <a:pt x="77470" y="355600"/>
                    <a:pt x="172720" y="359410"/>
                  </a:cubicBezTo>
                  <a:lnTo>
                    <a:pt x="172720" y="360680"/>
                  </a:lnTo>
                  <a:lnTo>
                    <a:pt x="2317280" y="360680"/>
                  </a:lnTo>
                  <a:cubicBezTo>
                    <a:pt x="2416339" y="360680"/>
                    <a:pt x="2497620" y="279400"/>
                    <a:pt x="2497620" y="180340"/>
                  </a:cubicBezTo>
                  <a:close/>
                </a:path>
              </a:pathLst>
            </a:custGeom>
            <a:solidFill>
              <a:srgbClr val="D7B4AF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8779097" y="1028700"/>
            <a:ext cx="4390707" cy="707241"/>
            <a:chOff x="0" y="0"/>
            <a:chExt cx="2523020" cy="406400"/>
          </a:xfrm>
        </p:grpSpPr>
        <p:sp>
          <p:nvSpPr>
            <p:cNvPr id="31" name="Freeform 31"/>
            <p:cNvSpPr/>
            <p:nvPr/>
          </p:nvSpPr>
          <p:spPr>
            <a:xfrm>
              <a:off x="17780" y="22860"/>
              <a:ext cx="2497620" cy="360680"/>
            </a:xfrm>
            <a:custGeom>
              <a:avLst/>
              <a:gdLst/>
              <a:ahLst/>
              <a:cxnLst/>
              <a:rect l="l" t="t" r="r" b="b"/>
              <a:pathLst>
                <a:path w="2497620" h="360680">
                  <a:moveTo>
                    <a:pt x="2497620" y="180340"/>
                  </a:moveTo>
                  <a:cubicBezTo>
                    <a:pt x="2497620" y="81280"/>
                    <a:pt x="2417610" y="0"/>
                    <a:pt x="2317280" y="0"/>
                  </a:cubicBezTo>
                  <a:lnTo>
                    <a:pt x="172720" y="0"/>
                  </a:lnTo>
                  <a:lnTo>
                    <a:pt x="172720" y="1270"/>
                  </a:lnTo>
                  <a:cubicBezTo>
                    <a:pt x="76200" y="5080"/>
                    <a:pt x="0" y="83820"/>
                    <a:pt x="0" y="180340"/>
                  </a:cubicBezTo>
                  <a:cubicBezTo>
                    <a:pt x="0" y="276860"/>
                    <a:pt x="77470" y="355600"/>
                    <a:pt x="172720" y="359410"/>
                  </a:cubicBezTo>
                  <a:lnTo>
                    <a:pt x="172720" y="360680"/>
                  </a:lnTo>
                  <a:lnTo>
                    <a:pt x="2317280" y="360680"/>
                  </a:lnTo>
                  <a:cubicBezTo>
                    <a:pt x="2416339" y="360680"/>
                    <a:pt x="2497620" y="279400"/>
                    <a:pt x="2497620" y="180340"/>
                  </a:cubicBezTo>
                  <a:close/>
                </a:path>
              </a:pathLst>
            </a:custGeom>
            <a:solidFill>
              <a:srgbClr val="B4774B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13509567" y="1028700"/>
            <a:ext cx="4390707" cy="707241"/>
            <a:chOff x="0" y="0"/>
            <a:chExt cx="2523020" cy="406400"/>
          </a:xfrm>
        </p:grpSpPr>
        <p:sp>
          <p:nvSpPr>
            <p:cNvPr id="33" name="Freeform 33"/>
            <p:cNvSpPr/>
            <p:nvPr/>
          </p:nvSpPr>
          <p:spPr>
            <a:xfrm>
              <a:off x="17780" y="22860"/>
              <a:ext cx="2497620" cy="360680"/>
            </a:xfrm>
            <a:custGeom>
              <a:avLst/>
              <a:gdLst/>
              <a:ahLst/>
              <a:cxnLst/>
              <a:rect l="l" t="t" r="r" b="b"/>
              <a:pathLst>
                <a:path w="2497620" h="360680">
                  <a:moveTo>
                    <a:pt x="2497620" y="180340"/>
                  </a:moveTo>
                  <a:cubicBezTo>
                    <a:pt x="2497620" y="81280"/>
                    <a:pt x="2417610" y="0"/>
                    <a:pt x="2317280" y="0"/>
                  </a:cubicBezTo>
                  <a:lnTo>
                    <a:pt x="172720" y="0"/>
                  </a:lnTo>
                  <a:lnTo>
                    <a:pt x="172720" y="1270"/>
                  </a:lnTo>
                  <a:cubicBezTo>
                    <a:pt x="76200" y="5080"/>
                    <a:pt x="0" y="83820"/>
                    <a:pt x="0" y="180340"/>
                  </a:cubicBezTo>
                  <a:cubicBezTo>
                    <a:pt x="0" y="276860"/>
                    <a:pt x="77470" y="355600"/>
                    <a:pt x="172720" y="359410"/>
                  </a:cubicBezTo>
                  <a:lnTo>
                    <a:pt x="172720" y="360680"/>
                  </a:lnTo>
                  <a:lnTo>
                    <a:pt x="2317280" y="360680"/>
                  </a:lnTo>
                  <a:cubicBezTo>
                    <a:pt x="2416339" y="360680"/>
                    <a:pt x="2497620" y="279400"/>
                    <a:pt x="2497620" y="180340"/>
                  </a:cubicBezTo>
                  <a:close/>
                </a:path>
              </a:pathLst>
            </a:custGeom>
            <a:solidFill>
              <a:srgbClr val="F0AA54"/>
            </a:solidFill>
          </p:spPr>
        </p:sp>
      </p:grpSp>
      <p:sp>
        <p:nvSpPr>
          <p:cNvPr id="34" name="TextBox 34"/>
          <p:cNvSpPr txBox="1"/>
          <p:nvPr/>
        </p:nvSpPr>
        <p:spPr>
          <a:xfrm>
            <a:off x="3887751" y="2411870"/>
            <a:ext cx="4555463" cy="1390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23"/>
              </a:lnSpc>
            </a:pPr>
            <a:r>
              <a:rPr lang="en-US" sz="3899">
                <a:solidFill>
                  <a:srgbClr val="000000"/>
                </a:solidFill>
                <a:latin typeface="Caveat"/>
              </a:rPr>
              <a:t>Возможность покорить космос</a:t>
            </a:r>
          </a:p>
          <a:p>
            <a:pPr>
              <a:lnSpc>
                <a:spcPts val="2114"/>
              </a:lnSpc>
            </a:pPr>
            <a:endParaRPr lang="en-US" sz="3899">
              <a:solidFill>
                <a:srgbClr val="000000"/>
              </a:solidFill>
              <a:latin typeface="Caveat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-92670" y="1387835"/>
            <a:ext cx="4395823" cy="677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Характерная черта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3967571" y="992517"/>
            <a:ext cx="4395823" cy="677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Наука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8779097" y="1009650"/>
            <a:ext cx="4395823" cy="677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Живопись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3504451" y="1034214"/>
            <a:ext cx="4395823" cy="677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Литература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-277051" y="2624961"/>
            <a:ext cx="4395823" cy="677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Новаторство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-92670" y="4524719"/>
            <a:ext cx="4395823" cy="1101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31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Ожидание </a:t>
            </a:r>
          </a:p>
          <a:p>
            <a:pPr algn="ctr">
              <a:lnSpc>
                <a:spcPts val="4231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перемен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-92670" y="6782466"/>
            <a:ext cx="4395823" cy="5683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31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Меценатство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-92670" y="8596021"/>
            <a:ext cx="4395823" cy="1101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31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Интерес </a:t>
            </a:r>
          </a:p>
          <a:p>
            <a:pPr algn="ctr">
              <a:lnSpc>
                <a:spcPts val="4231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к фатуму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8761437" y="2174505"/>
            <a:ext cx="4413484" cy="1695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74"/>
              </a:lnSpc>
            </a:pPr>
            <a:r>
              <a:rPr lang="en-US" sz="3452" spc="-145">
                <a:solidFill>
                  <a:srgbClr val="000000"/>
                </a:solidFill>
                <a:latin typeface="Caveat"/>
              </a:rPr>
              <a:t>Новые стили живописи: абстракционизм, импрессионизм, кубизм, символизм  и др.</a:t>
            </a:r>
          </a:p>
          <a:p>
            <a:pPr>
              <a:lnSpc>
                <a:spcPts val="1339"/>
              </a:lnSpc>
            </a:pPr>
            <a:endParaRPr lang="en-US" sz="3452" spc="-145">
              <a:solidFill>
                <a:srgbClr val="000000"/>
              </a:solidFill>
              <a:latin typeface="Caveat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13419834" y="2179942"/>
            <a:ext cx="4565056" cy="1720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0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Caveat"/>
              </a:rPr>
              <a:t>Новые литературные направления: символизм, акмеизм, футуризм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887751" y="4291495"/>
            <a:ext cx="4397275" cy="15190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9"/>
              </a:lnSpc>
            </a:pPr>
            <a:r>
              <a:rPr lang="en-US" sz="3929">
                <a:solidFill>
                  <a:srgbClr val="000000"/>
                </a:solidFill>
                <a:latin typeface="Caveat"/>
              </a:rPr>
              <a:t>2 Нобелевские премии, учение Вернадского о ноосфере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8743776" y="4603670"/>
            <a:ext cx="4426028" cy="972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4"/>
              </a:lnSpc>
            </a:pPr>
            <a:r>
              <a:rPr lang="en-US" sz="3920">
                <a:solidFill>
                  <a:srgbClr val="000000"/>
                </a:solidFill>
                <a:latin typeface="Caveat"/>
              </a:rPr>
              <a:t>Живопись как протест против реальности 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3732365" y="4438770"/>
            <a:ext cx="3939994" cy="12487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32"/>
              </a:lnSpc>
            </a:pPr>
            <a:r>
              <a:rPr lang="en-US" sz="3200">
                <a:solidFill>
                  <a:srgbClr val="000000"/>
                </a:solidFill>
                <a:latin typeface="Caveat"/>
              </a:rPr>
              <a:t>Оптимистичные, пессимистичные настроения в ожидании перемен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169481" y="6337933"/>
            <a:ext cx="13615056" cy="1344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  <a:spcBef>
                <a:spcPct val="0"/>
              </a:spcBef>
            </a:pPr>
            <a:r>
              <a:rPr lang="en-US" sz="4318">
                <a:solidFill>
                  <a:srgbClr val="000000"/>
                </a:solidFill>
                <a:latin typeface="Caveat"/>
              </a:rPr>
              <a:t>Развитие общества и экономики напрямую зависит от уровня доступности культуры, просвещения и научных изобретений 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8841518" y="8317021"/>
            <a:ext cx="8666806" cy="1449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3599">
                <a:solidFill>
                  <a:srgbClr val="000000"/>
                </a:solidFill>
                <a:latin typeface="Caveat"/>
              </a:rPr>
              <a:t>Главная причина повышения интереса к мистике: пугающая неопределённость и непредсказуемость будущего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465865" y="3097048"/>
            <a:ext cx="3283874" cy="4092904"/>
            <a:chOff x="0" y="0"/>
            <a:chExt cx="1006794" cy="125483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006794" cy="1254833"/>
            </a:xfrm>
            <a:custGeom>
              <a:avLst/>
              <a:gdLst/>
              <a:ahLst/>
              <a:cxnLst/>
              <a:rect l="l" t="t" r="r" b="b"/>
              <a:pathLst>
                <a:path w="1006794" h="1254833">
                  <a:moveTo>
                    <a:pt x="25933" y="0"/>
                  </a:moveTo>
                  <a:lnTo>
                    <a:pt x="980861" y="0"/>
                  </a:lnTo>
                  <a:cubicBezTo>
                    <a:pt x="987739" y="0"/>
                    <a:pt x="994335" y="2732"/>
                    <a:pt x="999198" y="7596"/>
                  </a:cubicBezTo>
                  <a:cubicBezTo>
                    <a:pt x="1004062" y="12459"/>
                    <a:pt x="1006794" y="19055"/>
                    <a:pt x="1006794" y="25933"/>
                  </a:cubicBezTo>
                  <a:lnTo>
                    <a:pt x="1006794" y="1228899"/>
                  </a:lnTo>
                  <a:cubicBezTo>
                    <a:pt x="1006794" y="1243222"/>
                    <a:pt x="995183" y="1254833"/>
                    <a:pt x="980861" y="1254833"/>
                  </a:cubicBezTo>
                  <a:lnTo>
                    <a:pt x="25933" y="1254833"/>
                  </a:lnTo>
                  <a:cubicBezTo>
                    <a:pt x="11611" y="1254833"/>
                    <a:pt x="0" y="1243222"/>
                    <a:pt x="0" y="1228899"/>
                  </a:cubicBezTo>
                  <a:lnTo>
                    <a:pt x="0" y="25933"/>
                  </a:lnTo>
                  <a:cubicBezTo>
                    <a:pt x="0" y="19055"/>
                    <a:pt x="2732" y="12459"/>
                    <a:pt x="7596" y="7596"/>
                  </a:cubicBezTo>
                  <a:cubicBezTo>
                    <a:pt x="12459" y="2732"/>
                    <a:pt x="19055" y="0"/>
                    <a:pt x="25933" y="0"/>
                  </a:cubicBezTo>
                  <a:close/>
                </a:path>
              </a:pathLst>
            </a:custGeom>
            <a:solidFill>
              <a:srgbClr val="FFFFFF"/>
            </a:solid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006794" cy="130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951815" y="3360253"/>
            <a:ext cx="1066105" cy="1066105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1070A"/>
            </a:solidFill>
            <a:ln cap="sq">
              <a:noFill/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1" indent="0" algn="ctr">
                <a:lnSpc>
                  <a:spcPts val="5141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4373756" y="3369690"/>
            <a:ext cx="1468090" cy="1577050"/>
          </a:xfrm>
          <a:custGeom>
            <a:avLst/>
            <a:gdLst/>
            <a:ahLst/>
            <a:cxnLst/>
            <a:rect l="l" t="t" r="r" b="b"/>
            <a:pathLst>
              <a:path w="1468090" h="1577050">
                <a:moveTo>
                  <a:pt x="0" y="0"/>
                </a:moveTo>
                <a:lnTo>
                  <a:pt x="1468091" y="0"/>
                </a:lnTo>
                <a:lnTo>
                  <a:pt x="1468091" y="1577051"/>
                </a:lnTo>
                <a:lnTo>
                  <a:pt x="0" y="15770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7768613" y="3097048"/>
            <a:ext cx="3283874" cy="4092904"/>
            <a:chOff x="0" y="0"/>
            <a:chExt cx="1006794" cy="125483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06794" cy="1254833"/>
            </a:xfrm>
            <a:custGeom>
              <a:avLst/>
              <a:gdLst/>
              <a:ahLst/>
              <a:cxnLst/>
              <a:rect l="l" t="t" r="r" b="b"/>
              <a:pathLst>
                <a:path w="1006794" h="1254833">
                  <a:moveTo>
                    <a:pt x="25933" y="0"/>
                  </a:moveTo>
                  <a:lnTo>
                    <a:pt x="980861" y="0"/>
                  </a:lnTo>
                  <a:cubicBezTo>
                    <a:pt x="987739" y="0"/>
                    <a:pt x="994335" y="2732"/>
                    <a:pt x="999198" y="7596"/>
                  </a:cubicBezTo>
                  <a:cubicBezTo>
                    <a:pt x="1004062" y="12459"/>
                    <a:pt x="1006794" y="19055"/>
                    <a:pt x="1006794" y="25933"/>
                  </a:cubicBezTo>
                  <a:lnTo>
                    <a:pt x="1006794" y="1228899"/>
                  </a:lnTo>
                  <a:cubicBezTo>
                    <a:pt x="1006794" y="1243222"/>
                    <a:pt x="995183" y="1254833"/>
                    <a:pt x="980861" y="1254833"/>
                  </a:cubicBezTo>
                  <a:lnTo>
                    <a:pt x="25933" y="1254833"/>
                  </a:lnTo>
                  <a:cubicBezTo>
                    <a:pt x="11611" y="1254833"/>
                    <a:pt x="0" y="1243222"/>
                    <a:pt x="0" y="1228899"/>
                  </a:cubicBezTo>
                  <a:lnTo>
                    <a:pt x="0" y="25933"/>
                  </a:lnTo>
                  <a:cubicBezTo>
                    <a:pt x="0" y="19055"/>
                    <a:pt x="2732" y="12459"/>
                    <a:pt x="7596" y="7596"/>
                  </a:cubicBezTo>
                  <a:cubicBezTo>
                    <a:pt x="12459" y="2732"/>
                    <a:pt x="19055" y="0"/>
                    <a:pt x="25933" y="0"/>
                  </a:cubicBezTo>
                  <a:close/>
                </a:path>
              </a:pathLst>
            </a:custGeom>
            <a:solidFill>
              <a:srgbClr val="FFFFFF"/>
            </a:solid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006794" cy="130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7254563" y="3360253"/>
            <a:ext cx="1066105" cy="1066105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1070A"/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1" indent="0" algn="ctr">
                <a:lnSpc>
                  <a:spcPts val="5141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052311" y="3097048"/>
            <a:ext cx="3283874" cy="4092904"/>
            <a:chOff x="0" y="0"/>
            <a:chExt cx="1006794" cy="125483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06794" cy="1254833"/>
            </a:xfrm>
            <a:custGeom>
              <a:avLst/>
              <a:gdLst/>
              <a:ahLst/>
              <a:cxnLst/>
              <a:rect l="l" t="t" r="r" b="b"/>
              <a:pathLst>
                <a:path w="1006794" h="1254833">
                  <a:moveTo>
                    <a:pt x="25933" y="0"/>
                  </a:moveTo>
                  <a:lnTo>
                    <a:pt x="980861" y="0"/>
                  </a:lnTo>
                  <a:cubicBezTo>
                    <a:pt x="987739" y="0"/>
                    <a:pt x="994335" y="2732"/>
                    <a:pt x="999198" y="7596"/>
                  </a:cubicBezTo>
                  <a:cubicBezTo>
                    <a:pt x="1004062" y="12459"/>
                    <a:pt x="1006794" y="19055"/>
                    <a:pt x="1006794" y="25933"/>
                  </a:cubicBezTo>
                  <a:lnTo>
                    <a:pt x="1006794" y="1228899"/>
                  </a:lnTo>
                  <a:cubicBezTo>
                    <a:pt x="1006794" y="1243222"/>
                    <a:pt x="995183" y="1254833"/>
                    <a:pt x="980861" y="1254833"/>
                  </a:cubicBezTo>
                  <a:lnTo>
                    <a:pt x="25933" y="1254833"/>
                  </a:lnTo>
                  <a:cubicBezTo>
                    <a:pt x="11611" y="1254833"/>
                    <a:pt x="0" y="1243222"/>
                    <a:pt x="0" y="1228899"/>
                  </a:cubicBezTo>
                  <a:lnTo>
                    <a:pt x="0" y="25933"/>
                  </a:lnTo>
                  <a:cubicBezTo>
                    <a:pt x="0" y="19055"/>
                    <a:pt x="2732" y="12459"/>
                    <a:pt x="7596" y="7596"/>
                  </a:cubicBezTo>
                  <a:cubicBezTo>
                    <a:pt x="12459" y="2732"/>
                    <a:pt x="19055" y="0"/>
                    <a:pt x="25933" y="0"/>
                  </a:cubicBezTo>
                  <a:close/>
                </a:path>
              </a:pathLst>
            </a:custGeom>
            <a:solidFill>
              <a:srgbClr val="FFFFFF"/>
            </a:solidFill>
            <a:ln w="6667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006794" cy="130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1538262" y="3360253"/>
            <a:ext cx="1066105" cy="1066105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1070A"/>
            </a:solidFill>
            <a:ln cap="sq">
              <a:noFill/>
              <a:prstDash val="solid"/>
              <a:miter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1" indent="0" algn="ctr">
                <a:lnSpc>
                  <a:spcPts val="5141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2" name="Freeform 22"/>
          <p:cNvSpPr/>
          <p:nvPr/>
        </p:nvSpPr>
        <p:spPr>
          <a:xfrm>
            <a:off x="8922512" y="3369690"/>
            <a:ext cx="1287446" cy="1577050"/>
          </a:xfrm>
          <a:custGeom>
            <a:avLst/>
            <a:gdLst/>
            <a:ahLst/>
            <a:cxnLst/>
            <a:rect l="l" t="t" r="r" b="b"/>
            <a:pathLst>
              <a:path w="1287446" h="1577050">
                <a:moveTo>
                  <a:pt x="0" y="0"/>
                </a:moveTo>
                <a:lnTo>
                  <a:pt x="1287446" y="0"/>
                </a:lnTo>
                <a:lnTo>
                  <a:pt x="1287446" y="1577051"/>
                </a:lnTo>
                <a:lnTo>
                  <a:pt x="0" y="157705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3086769" y="3424821"/>
            <a:ext cx="1214958" cy="1386363"/>
          </a:xfrm>
          <a:custGeom>
            <a:avLst/>
            <a:gdLst/>
            <a:ahLst/>
            <a:cxnLst/>
            <a:rect l="l" t="t" r="r" b="b"/>
            <a:pathLst>
              <a:path w="1214958" h="1386363">
                <a:moveTo>
                  <a:pt x="0" y="0"/>
                </a:moveTo>
                <a:lnTo>
                  <a:pt x="1214958" y="0"/>
                </a:lnTo>
                <a:lnTo>
                  <a:pt x="1214958" y="1386362"/>
                </a:lnTo>
                <a:lnTo>
                  <a:pt x="0" y="13863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-2154839" y="5483634"/>
            <a:ext cx="6367078" cy="5335932"/>
          </a:xfrm>
          <a:custGeom>
            <a:avLst/>
            <a:gdLst/>
            <a:ahLst/>
            <a:cxnLst/>
            <a:rect l="l" t="t" r="r" b="b"/>
            <a:pathLst>
              <a:path w="6367078" h="5335932">
                <a:moveTo>
                  <a:pt x="0" y="0"/>
                </a:moveTo>
                <a:lnTo>
                  <a:pt x="6367078" y="0"/>
                </a:lnTo>
                <a:lnTo>
                  <a:pt x="6367078" y="5335932"/>
                </a:lnTo>
                <a:lnTo>
                  <a:pt x="0" y="533593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3775341" y="6419914"/>
            <a:ext cx="3483959" cy="3350935"/>
          </a:xfrm>
          <a:custGeom>
            <a:avLst/>
            <a:gdLst/>
            <a:ahLst/>
            <a:cxnLst/>
            <a:rect l="l" t="t" r="r" b="b"/>
            <a:pathLst>
              <a:path w="3483959" h="3350935">
                <a:moveTo>
                  <a:pt x="0" y="0"/>
                </a:moveTo>
                <a:lnTo>
                  <a:pt x="3483959" y="0"/>
                </a:lnTo>
                <a:lnTo>
                  <a:pt x="3483959" y="3350936"/>
                </a:lnTo>
                <a:lnTo>
                  <a:pt x="0" y="33509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6" name="TextBox 26"/>
          <p:cNvSpPr txBox="1"/>
          <p:nvPr/>
        </p:nvSpPr>
        <p:spPr>
          <a:xfrm>
            <a:off x="6148747" y="1219539"/>
            <a:ext cx="5990506" cy="1086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65"/>
              </a:lnSpc>
              <a:spcBef>
                <a:spcPct val="0"/>
              </a:spcBef>
            </a:pPr>
            <a:r>
              <a:rPr lang="en-US" sz="6332">
                <a:solidFill>
                  <a:srgbClr val="01070A"/>
                </a:solidFill>
                <a:latin typeface="Carelia"/>
              </a:rPr>
              <a:t>Заключение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603391" y="5076508"/>
            <a:ext cx="3008821" cy="1781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2"/>
              </a:lnSpc>
            </a:pPr>
            <a:r>
              <a:rPr lang="en-US" sz="3600">
                <a:solidFill>
                  <a:srgbClr val="01070A"/>
                </a:solidFill>
                <a:latin typeface="Caveat"/>
              </a:rPr>
              <a:t>Выделите отношение культуры и истории.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966040" y="3559119"/>
            <a:ext cx="999650" cy="785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596"/>
              </a:lnSpc>
              <a:spcBef>
                <a:spcPct val="0"/>
              </a:spcBef>
            </a:pPr>
            <a:r>
              <a:rPr lang="en-US" sz="4712">
                <a:solidFill>
                  <a:srgbClr val="FFFFFF"/>
                </a:solidFill>
                <a:latin typeface="Carelia"/>
              </a:rPr>
              <a:t>01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7906139" y="5295583"/>
            <a:ext cx="3008821" cy="1343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2"/>
              </a:lnSpc>
            </a:pPr>
            <a:r>
              <a:rPr lang="en-US" sz="3600">
                <a:solidFill>
                  <a:srgbClr val="01070A"/>
                </a:solidFill>
                <a:latin typeface="Caveat"/>
              </a:rPr>
              <a:t>Что мы сделали для достижения цели урока?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287791" y="3559119"/>
            <a:ext cx="999650" cy="785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596"/>
              </a:lnSpc>
              <a:spcBef>
                <a:spcPct val="0"/>
              </a:spcBef>
            </a:pPr>
            <a:r>
              <a:rPr lang="en-US" sz="4712">
                <a:solidFill>
                  <a:srgbClr val="FFFFFF"/>
                </a:solidFill>
                <a:latin typeface="Carelia"/>
              </a:rPr>
              <a:t>02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2205012" y="5514658"/>
            <a:ext cx="3008821" cy="905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2"/>
              </a:lnSpc>
            </a:pPr>
            <a:r>
              <a:rPr lang="en-US" sz="3600">
                <a:solidFill>
                  <a:srgbClr val="01070A"/>
                </a:solidFill>
                <a:latin typeface="Caveat"/>
              </a:rPr>
              <a:t>Обозначьте итоги урока.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1571490" y="3559119"/>
            <a:ext cx="999650" cy="785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596"/>
              </a:lnSpc>
              <a:spcBef>
                <a:spcPct val="0"/>
              </a:spcBef>
            </a:pPr>
            <a:r>
              <a:rPr lang="en-US" sz="4712">
                <a:solidFill>
                  <a:srgbClr val="FFFFFF"/>
                </a:solidFill>
                <a:latin typeface="Carelia"/>
              </a:rPr>
              <a:t>03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029971" y="4820778"/>
            <a:ext cx="10228058" cy="1710875"/>
          </a:xfrm>
          <a:custGeom>
            <a:avLst/>
            <a:gdLst/>
            <a:ahLst/>
            <a:cxnLst/>
            <a:rect l="l" t="t" r="r" b="b"/>
            <a:pathLst>
              <a:path w="10228058" h="1710875">
                <a:moveTo>
                  <a:pt x="0" y="0"/>
                </a:moveTo>
                <a:lnTo>
                  <a:pt x="10228058" y="0"/>
                </a:lnTo>
                <a:lnTo>
                  <a:pt x="10228058" y="1710876"/>
                </a:lnTo>
                <a:lnTo>
                  <a:pt x="0" y="17108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718992" y="4267278"/>
            <a:ext cx="10850017" cy="28464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32"/>
              </a:lnSpc>
            </a:pPr>
            <a:r>
              <a:rPr lang="en-US" sz="9600">
                <a:solidFill>
                  <a:srgbClr val="01070A"/>
                </a:solidFill>
                <a:latin typeface="Carelia"/>
              </a:rPr>
              <a:t>Серебряного века</a:t>
            </a:r>
          </a:p>
        </p:txBody>
      </p:sp>
      <p:sp>
        <p:nvSpPr>
          <p:cNvPr id="5" name="Freeform 5"/>
          <p:cNvSpPr/>
          <p:nvPr/>
        </p:nvSpPr>
        <p:spPr>
          <a:xfrm>
            <a:off x="12456379" y="5404911"/>
            <a:ext cx="8246933" cy="6247677"/>
          </a:xfrm>
          <a:custGeom>
            <a:avLst/>
            <a:gdLst/>
            <a:ahLst/>
            <a:cxnLst/>
            <a:rect l="l" t="t" r="r" b="b"/>
            <a:pathLst>
              <a:path w="8246933" h="6247677">
                <a:moveTo>
                  <a:pt x="0" y="0"/>
                </a:moveTo>
                <a:lnTo>
                  <a:pt x="8246933" y="0"/>
                </a:lnTo>
                <a:lnTo>
                  <a:pt x="8246933" y="6247677"/>
                </a:lnTo>
                <a:lnTo>
                  <a:pt x="0" y="62476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3495846">
            <a:off x="-3929800" y="-2685694"/>
            <a:ext cx="5243739" cy="7338566"/>
          </a:xfrm>
          <a:custGeom>
            <a:avLst/>
            <a:gdLst/>
            <a:ahLst/>
            <a:cxnLst/>
            <a:rect l="l" t="t" r="r" b="b"/>
            <a:pathLst>
              <a:path w="5243739" h="7338566">
                <a:moveTo>
                  <a:pt x="0" y="0"/>
                </a:moveTo>
                <a:lnTo>
                  <a:pt x="5243739" y="0"/>
                </a:lnTo>
                <a:lnTo>
                  <a:pt x="5243739" y="7338565"/>
                </a:lnTo>
                <a:lnTo>
                  <a:pt x="0" y="733856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39942">
            <a:off x="-13129" y="5796145"/>
            <a:ext cx="3365345" cy="4481695"/>
          </a:xfrm>
          <a:custGeom>
            <a:avLst/>
            <a:gdLst/>
            <a:ahLst/>
            <a:cxnLst/>
            <a:rect l="l" t="t" r="r" b="b"/>
            <a:pathLst>
              <a:path w="3365345" h="4481695">
                <a:moveTo>
                  <a:pt x="0" y="0"/>
                </a:moveTo>
                <a:lnTo>
                  <a:pt x="3365345" y="0"/>
                </a:lnTo>
                <a:lnTo>
                  <a:pt x="3365345" y="4481695"/>
                </a:lnTo>
                <a:lnTo>
                  <a:pt x="0" y="44816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982459" y="6471349"/>
            <a:ext cx="3089841" cy="4114800"/>
          </a:xfrm>
          <a:custGeom>
            <a:avLst/>
            <a:gdLst/>
            <a:ahLst/>
            <a:cxnLst/>
            <a:rect l="l" t="t" r="r" b="b"/>
            <a:pathLst>
              <a:path w="3089841" h="4114800">
                <a:moveTo>
                  <a:pt x="0" y="0"/>
                </a:moveTo>
                <a:lnTo>
                  <a:pt x="3089840" y="0"/>
                </a:lnTo>
                <a:lnTo>
                  <a:pt x="308984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4226823">
            <a:off x="14802176" y="226207"/>
            <a:ext cx="3252657" cy="2791371"/>
          </a:xfrm>
          <a:custGeom>
            <a:avLst/>
            <a:gdLst/>
            <a:ahLst/>
            <a:cxnLst/>
            <a:rect l="l" t="t" r="r" b="b"/>
            <a:pathLst>
              <a:path w="3252657" h="2791371">
                <a:moveTo>
                  <a:pt x="0" y="0"/>
                </a:moveTo>
                <a:lnTo>
                  <a:pt x="3252657" y="0"/>
                </a:lnTo>
                <a:lnTo>
                  <a:pt x="3252657" y="2791371"/>
                </a:lnTo>
                <a:lnTo>
                  <a:pt x="0" y="279137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38349" y="2839494"/>
            <a:ext cx="17445135" cy="1094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959"/>
              </a:lnSpc>
            </a:pPr>
            <a:r>
              <a:rPr lang="en-US" sz="6399">
                <a:solidFill>
                  <a:srgbClr val="01070A"/>
                </a:solidFill>
                <a:latin typeface="Carelia"/>
              </a:rPr>
              <a:t>Живопись, литература, наука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622403" y="-589740"/>
            <a:ext cx="9048214" cy="12247451"/>
            <a:chOff x="0" y="0"/>
            <a:chExt cx="2383069" cy="322566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383069" cy="3225666"/>
            </a:xfrm>
            <a:custGeom>
              <a:avLst/>
              <a:gdLst/>
              <a:ahLst/>
              <a:cxnLst/>
              <a:rect l="l" t="t" r="r" b="b"/>
              <a:pathLst>
                <a:path w="2383069" h="3225666">
                  <a:moveTo>
                    <a:pt x="0" y="0"/>
                  </a:moveTo>
                  <a:lnTo>
                    <a:pt x="2383069" y="0"/>
                  </a:lnTo>
                  <a:lnTo>
                    <a:pt x="2383069" y="3225666"/>
                  </a:lnTo>
                  <a:lnTo>
                    <a:pt x="0" y="3225666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383069" cy="32732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1802833" y="3729730"/>
            <a:ext cx="3738172" cy="6362846"/>
          </a:xfrm>
          <a:custGeom>
            <a:avLst/>
            <a:gdLst/>
            <a:ahLst/>
            <a:cxnLst/>
            <a:rect l="l" t="t" r="r" b="b"/>
            <a:pathLst>
              <a:path w="3738172" h="6362846">
                <a:moveTo>
                  <a:pt x="0" y="0"/>
                </a:moveTo>
                <a:lnTo>
                  <a:pt x="3738171" y="0"/>
                </a:lnTo>
                <a:lnTo>
                  <a:pt x="3738171" y="6362846"/>
                </a:lnTo>
                <a:lnTo>
                  <a:pt x="0" y="63628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393958" y="3596380"/>
            <a:ext cx="7408874" cy="2503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>
                <a:solidFill>
                  <a:srgbClr val="01070A"/>
                </a:solidFill>
                <a:latin typeface="Caveat"/>
              </a:rPr>
              <a:t>Почему Серебряный век так называется?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037331" y="2030095"/>
            <a:ext cx="13293258" cy="6791564"/>
            <a:chOff x="0" y="0"/>
            <a:chExt cx="3501105" cy="178872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501105" cy="1788725"/>
            </a:xfrm>
            <a:custGeom>
              <a:avLst/>
              <a:gdLst/>
              <a:ahLst/>
              <a:cxnLst/>
              <a:rect l="l" t="t" r="r" b="b"/>
              <a:pathLst>
                <a:path w="3501105" h="1788725">
                  <a:moveTo>
                    <a:pt x="0" y="0"/>
                  </a:moveTo>
                  <a:lnTo>
                    <a:pt x="3501105" y="0"/>
                  </a:lnTo>
                  <a:lnTo>
                    <a:pt x="3501105" y="1788725"/>
                  </a:lnTo>
                  <a:lnTo>
                    <a:pt x="0" y="178872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501105" cy="1836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147716">
            <a:off x="2497371" y="1747718"/>
            <a:ext cx="13293258" cy="6791564"/>
            <a:chOff x="0" y="0"/>
            <a:chExt cx="3501105" cy="178872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501105" cy="1788725"/>
            </a:xfrm>
            <a:custGeom>
              <a:avLst/>
              <a:gdLst/>
              <a:ahLst/>
              <a:cxnLst/>
              <a:rect l="l" t="t" r="r" b="b"/>
              <a:pathLst>
                <a:path w="3501105" h="1788725">
                  <a:moveTo>
                    <a:pt x="6406" y="0"/>
                  </a:moveTo>
                  <a:lnTo>
                    <a:pt x="3494699" y="0"/>
                  </a:lnTo>
                  <a:cubicBezTo>
                    <a:pt x="3496397" y="0"/>
                    <a:pt x="3498027" y="675"/>
                    <a:pt x="3499229" y="1876"/>
                  </a:cubicBezTo>
                  <a:cubicBezTo>
                    <a:pt x="3500430" y="3078"/>
                    <a:pt x="3501105" y="4707"/>
                    <a:pt x="3501105" y="6406"/>
                  </a:cubicBezTo>
                  <a:lnTo>
                    <a:pt x="3501105" y="1782318"/>
                  </a:lnTo>
                  <a:cubicBezTo>
                    <a:pt x="3501105" y="1785856"/>
                    <a:pt x="3498237" y="1788725"/>
                    <a:pt x="3494699" y="1788725"/>
                  </a:cubicBezTo>
                  <a:lnTo>
                    <a:pt x="6406" y="1788725"/>
                  </a:lnTo>
                  <a:cubicBezTo>
                    <a:pt x="4707" y="1788725"/>
                    <a:pt x="3078" y="1788050"/>
                    <a:pt x="1876" y="1786848"/>
                  </a:cubicBezTo>
                  <a:cubicBezTo>
                    <a:pt x="675" y="1785647"/>
                    <a:pt x="0" y="1784017"/>
                    <a:pt x="0" y="1782318"/>
                  </a:cubicBezTo>
                  <a:lnTo>
                    <a:pt x="0" y="6406"/>
                  </a:lnTo>
                  <a:cubicBezTo>
                    <a:pt x="0" y="4707"/>
                    <a:pt x="675" y="3078"/>
                    <a:pt x="1876" y="1876"/>
                  </a:cubicBezTo>
                  <a:cubicBezTo>
                    <a:pt x="3078" y="675"/>
                    <a:pt x="4707" y="0"/>
                    <a:pt x="6406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3501105" cy="1836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6928985" y="1314623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3" y="0"/>
                </a:lnTo>
                <a:lnTo>
                  <a:pt x="3667333" y="946839"/>
                </a:lnTo>
                <a:lnTo>
                  <a:pt x="0" y="9468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233568" y="5572003"/>
            <a:ext cx="6117997" cy="756407"/>
          </a:xfrm>
          <a:custGeom>
            <a:avLst/>
            <a:gdLst/>
            <a:ahLst/>
            <a:cxnLst/>
            <a:rect l="l" t="t" r="r" b="b"/>
            <a:pathLst>
              <a:path w="6117997" h="756407">
                <a:moveTo>
                  <a:pt x="0" y="0"/>
                </a:moveTo>
                <a:lnTo>
                  <a:pt x="6117996" y="0"/>
                </a:lnTo>
                <a:lnTo>
                  <a:pt x="6117996" y="756407"/>
                </a:lnTo>
                <a:lnTo>
                  <a:pt x="0" y="75640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40561" y="5572003"/>
            <a:ext cx="2596065" cy="4114800"/>
          </a:xfrm>
          <a:custGeom>
            <a:avLst/>
            <a:gdLst/>
            <a:ahLst/>
            <a:cxnLst/>
            <a:rect l="l" t="t" r="r" b="b"/>
            <a:pathLst>
              <a:path w="2596065" h="4114800">
                <a:moveTo>
                  <a:pt x="0" y="0"/>
                </a:moveTo>
                <a:lnTo>
                  <a:pt x="2596064" y="0"/>
                </a:lnTo>
                <a:lnTo>
                  <a:pt x="259606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966596" y="2538954"/>
            <a:ext cx="6354809" cy="1086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65"/>
              </a:lnSpc>
              <a:spcBef>
                <a:spcPct val="0"/>
              </a:spcBef>
            </a:pPr>
            <a:r>
              <a:rPr lang="en-US" sz="6332">
                <a:solidFill>
                  <a:srgbClr val="01070A"/>
                </a:solidFill>
                <a:latin typeface="Carelia"/>
              </a:rPr>
              <a:t>Предположите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648372" y="3825240"/>
            <a:ext cx="10991257" cy="2503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>
                <a:solidFill>
                  <a:srgbClr val="01070A"/>
                </a:solidFill>
                <a:latin typeface="Caveat"/>
              </a:rPr>
              <a:t>Какие характерные черты свойственны Серебряному веку?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037331" y="2030095"/>
            <a:ext cx="13293258" cy="6791564"/>
            <a:chOff x="0" y="0"/>
            <a:chExt cx="3501105" cy="178872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501105" cy="1788725"/>
            </a:xfrm>
            <a:custGeom>
              <a:avLst/>
              <a:gdLst/>
              <a:ahLst/>
              <a:cxnLst/>
              <a:rect l="l" t="t" r="r" b="b"/>
              <a:pathLst>
                <a:path w="3501105" h="1788725">
                  <a:moveTo>
                    <a:pt x="0" y="0"/>
                  </a:moveTo>
                  <a:lnTo>
                    <a:pt x="3501105" y="0"/>
                  </a:lnTo>
                  <a:lnTo>
                    <a:pt x="3501105" y="1788725"/>
                  </a:lnTo>
                  <a:lnTo>
                    <a:pt x="0" y="178872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501105" cy="1836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147716">
            <a:off x="2497371" y="1747718"/>
            <a:ext cx="13293258" cy="6791564"/>
            <a:chOff x="0" y="0"/>
            <a:chExt cx="3501105" cy="178872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501105" cy="1788725"/>
            </a:xfrm>
            <a:custGeom>
              <a:avLst/>
              <a:gdLst/>
              <a:ahLst/>
              <a:cxnLst/>
              <a:rect l="l" t="t" r="r" b="b"/>
              <a:pathLst>
                <a:path w="3501105" h="1788725">
                  <a:moveTo>
                    <a:pt x="6406" y="0"/>
                  </a:moveTo>
                  <a:lnTo>
                    <a:pt x="3494699" y="0"/>
                  </a:lnTo>
                  <a:cubicBezTo>
                    <a:pt x="3496397" y="0"/>
                    <a:pt x="3498027" y="675"/>
                    <a:pt x="3499229" y="1876"/>
                  </a:cubicBezTo>
                  <a:cubicBezTo>
                    <a:pt x="3500430" y="3078"/>
                    <a:pt x="3501105" y="4707"/>
                    <a:pt x="3501105" y="6406"/>
                  </a:cubicBezTo>
                  <a:lnTo>
                    <a:pt x="3501105" y="1782318"/>
                  </a:lnTo>
                  <a:cubicBezTo>
                    <a:pt x="3501105" y="1785856"/>
                    <a:pt x="3498237" y="1788725"/>
                    <a:pt x="3494699" y="1788725"/>
                  </a:cubicBezTo>
                  <a:lnTo>
                    <a:pt x="6406" y="1788725"/>
                  </a:lnTo>
                  <a:cubicBezTo>
                    <a:pt x="4707" y="1788725"/>
                    <a:pt x="3078" y="1788050"/>
                    <a:pt x="1876" y="1786848"/>
                  </a:cubicBezTo>
                  <a:cubicBezTo>
                    <a:pt x="675" y="1785647"/>
                    <a:pt x="0" y="1784017"/>
                    <a:pt x="0" y="1782318"/>
                  </a:cubicBezTo>
                  <a:lnTo>
                    <a:pt x="0" y="6406"/>
                  </a:lnTo>
                  <a:cubicBezTo>
                    <a:pt x="0" y="4707"/>
                    <a:pt x="675" y="3078"/>
                    <a:pt x="1876" y="1876"/>
                  </a:cubicBezTo>
                  <a:cubicBezTo>
                    <a:pt x="3078" y="675"/>
                    <a:pt x="4707" y="0"/>
                    <a:pt x="6406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3501105" cy="1836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6928985" y="1314623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3" y="0"/>
                </a:lnTo>
                <a:lnTo>
                  <a:pt x="3667333" y="946839"/>
                </a:lnTo>
                <a:lnTo>
                  <a:pt x="0" y="9468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142603" y="5143500"/>
            <a:ext cx="7441555" cy="920047"/>
          </a:xfrm>
          <a:custGeom>
            <a:avLst/>
            <a:gdLst/>
            <a:ahLst/>
            <a:cxnLst/>
            <a:rect l="l" t="t" r="r" b="b"/>
            <a:pathLst>
              <a:path w="7441555" h="920047">
                <a:moveTo>
                  <a:pt x="0" y="0"/>
                </a:moveTo>
                <a:lnTo>
                  <a:pt x="7441555" y="0"/>
                </a:lnTo>
                <a:lnTo>
                  <a:pt x="7441555" y="920047"/>
                </a:lnTo>
                <a:lnTo>
                  <a:pt x="0" y="9200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885164" y="5603523"/>
            <a:ext cx="3374136" cy="4114800"/>
          </a:xfrm>
          <a:custGeom>
            <a:avLst/>
            <a:gdLst/>
            <a:ahLst/>
            <a:cxnLst/>
            <a:rect l="l" t="t" r="r" b="b"/>
            <a:pathLst>
              <a:path w="3374136" h="4114800">
                <a:moveTo>
                  <a:pt x="0" y="0"/>
                </a:moveTo>
                <a:lnTo>
                  <a:pt x="3374136" y="0"/>
                </a:lnTo>
                <a:lnTo>
                  <a:pt x="337413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703842" y="2511295"/>
            <a:ext cx="6880316" cy="1086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65"/>
              </a:lnSpc>
              <a:spcBef>
                <a:spcPct val="0"/>
              </a:spcBef>
            </a:pPr>
            <a:r>
              <a:rPr lang="en-US" sz="6332">
                <a:solidFill>
                  <a:srgbClr val="01070A"/>
                </a:solidFill>
                <a:latin typeface="Carelia"/>
              </a:rPr>
              <a:t>Сформулируйте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648372" y="4060819"/>
            <a:ext cx="10991257" cy="1955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099"/>
              </a:lnSpc>
            </a:pPr>
            <a:r>
              <a:rPr lang="en-US" sz="11499">
                <a:solidFill>
                  <a:srgbClr val="01070A"/>
                </a:solidFill>
                <a:latin typeface="Caveat"/>
              </a:rPr>
              <a:t>цель урока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037331" y="2030095"/>
            <a:ext cx="13293258" cy="6791564"/>
            <a:chOff x="0" y="0"/>
            <a:chExt cx="3501105" cy="178872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501105" cy="1788725"/>
            </a:xfrm>
            <a:custGeom>
              <a:avLst/>
              <a:gdLst/>
              <a:ahLst/>
              <a:cxnLst/>
              <a:rect l="l" t="t" r="r" b="b"/>
              <a:pathLst>
                <a:path w="3501105" h="1788725">
                  <a:moveTo>
                    <a:pt x="0" y="0"/>
                  </a:moveTo>
                  <a:lnTo>
                    <a:pt x="3501105" y="0"/>
                  </a:lnTo>
                  <a:lnTo>
                    <a:pt x="3501105" y="1788725"/>
                  </a:lnTo>
                  <a:lnTo>
                    <a:pt x="0" y="178872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501105" cy="1836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147716">
            <a:off x="2497371" y="1747718"/>
            <a:ext cx="13293258" cy="6791564"/>
            <a:chOff x="0" y="0"/>
            <a:chExt cx="3501105" cy="178872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501105" cy="1788725"/>
            </a:xfrm>
            <a:custGeom>
              <a:avLst/>
              <a:gdLst/>
              <a:ahLst/>
              <a:cxnLst/>
              <a:rect l="l" t="t" r="r" b="b"/>
              <a:pathLst>
                <a:path w="3501105" h="1788725">
                  <a:moveTo>
                    <a:pt x="6406" y="0"/>
                  </a:moveTo>
                  <a:lnTo>
                    <a:pt x="3494699" y="0"/>
                  </a:lnTo>
                  <a:cubicBezTo>
                    <a:pt x="3496397" y="0"/>
                    <a:pt x="3498027" y="675"/>
                    <a:pt x="3499229" y="1876"/>
                  </a:cubicBezTo>
                  <a:cubicBezTo>
                    <a:pt x="3500430" y="3078"/>
                    <a:pt x="3501105" y="4707"/>
                    <a:pt x="3501105" y="6406"/>
                  </a:cubicBezTo>
                  <a:lnTo>
                    <a:pt x="3501105" y="1782318"/>
                  </a:lnTo>
                  <a:cubicBezTo>
                    <a:pt x="3501105" y="1785856"/>
                    <a:pt x="3498237" y="1788725"/>
                    <a:pt x="3494699" y="1788725"/>
                  </a:cubicBezTo>
                  <a:lnTo>
                    <a:pt x="6406" y="1788725"/>
                  </a:lnTo>
                  <a:cubicBezTo>
                    <a:pt x="4707" y="1788725"/>
                    <a:pt x="3078" y="1788050"/>
                    <a:pt x="1876" y="1786848"/>
                  </a:cubicBezTo>
                  <a:cubicBezTo>
                    <a:pt x="675" y="1785647"/>
                    <a:pt x="0" y="1784017"/>
                    <a:pt x="0" y="1782318"/>
                  </a:cubicBezTo>
                  <a:lnTo>
                    <a:pt x="0" y="6406"/>
                  </a:lnTo>
                  <a:cubicBezTo>
                    <a:pt x="0" y="4707"/>
                    <a:pt x="675" y="3078"/>
                    <a:pt x="1876" y="1876"/>
                  </a:cubicBezTo>
                  <a:cubicBezTo>
                    <a:pt x="3078" y="675"/>
                    <a:pt x="4707" y="0"/>
                    <a:pt x="6406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3501105" cy="1836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6928985" y="1314623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3" y="0"/>
                </a:lnTo>
                <a:lnTo>
                  <a:pt x="3667333" y="946839"/>
                </a:lnTo>
                <a:lnTo>
                  <a:pt x="0" y="9468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423223" y="5541078"/>
            <a:ext cx="7441555" cy="920047"/>
          </a:xfrm>
          <a:custGeom>
            <a:avLst/>
            <a:gdLst/>
            <a:ahLst/>
            <a:cxnLst/>
            <a:rect l="l" t="t" r="r" b="b"/>
            <a:pathLst>
              <a:path w="7441555" h="920047">
                <a:moveTo>
                  <a:pt x="0" y="0"/>
                </a:moveTo>
                <a:lnTo>
                  <a:pt x="7441554" y="0"/>
                </a:lnTo>
                <a:lnTo>
                  <a:pt x="7441554" y="920047"/>
                </a:lnTo>
                <a:lnTo>
                  <a:pt x="0" y="9200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02376" y="5541078"/>
            <a:ext cx="4069911" cy="4114800"/>
          </a:xfrm>
          <a:custGeom>
            <a:avLst/>
            <a:gdLst/>
            <a:ahLst/>
            <a:cxnLst/>
            <a:rect l="l" t="t" r="r" b="b"/>
            <a:pathLst>
              <a:path w="4069911" h="4114800">
                <a:moveTo>
                  <a:pt x="0" y="0"/>
                </a:moveTo>
                <a:lnTo>
                  <a:pt x="4069911" y="0"/>
                </a:lnTo>
                <a:lnTo>
                  <a:pt x="40699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703842" y="2511295"/>
            <a:ext cx="6880316" cy="1086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65"/>
              </a:lnSpc>
              <a:spcBef>
                <a:spcPct val="0"/>
              </a:spcBef>
            </a:pPr>
            <a:r>
              <a:rPr lang="en-US" sz="6332">
                <a:solidFill>
                  <a:srgbClr val="01070A"/>
                </a:solidFill>
                <a:latin typeface="Carelia"/>
              </a:rPr>
              <a:t>Выполните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648372" y="3957955"/>
            <a:ext cx="10991257" cy="2503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>
                <a:solidFill>
                  <a:srgbClr val="01070A"/>
                </a:solidFill>
                <a:latin typeface="Caveat"/>
              </a:rPr>
              <a:t>задания в предложенных карточках в течение 7 минут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037331" y="2030095"/>
            <a:ext cx="13293258" cy="6791564"/>
            <a:chOff x="0" y="0"/>
            <a:chExt cx="3501105" cy="178872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501105" cy="1788725"/>
            </a:xfrm>
            <a:custGeom>
              <a:avLst/>
              <a:gdLst/>
              <a:ahLst/>
              <a:cxnLst/>
              <a:rect l="l" t="t" r="r" b="b"/>
              <a:pathLst>
                <a:path w="3501105" h="1788725">
                  <a:moveTo>
                    <a:pt x="0" y="0"/>
                  </a:moveTo>
                  <a:lnTo>
                    <a:pt x="3501105" y="0"/>
                  </a:lnTo>
                  <a:lnTo>
                    <a:pt x="3501105" y="1788725"/>
                  </a:lnTo>
                  <a:lnTo>
                    <a:pt x="0" y="178872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501105" cy="1836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147716">
            <a:off x="2497371" y="1747718"/>
            <a:ext cx="13293258" cy="6791564"/>
            <a:chOff x="0" y="0"/>
            <a:chExt cx="3501105" cy="178872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501105" cy="1788725"/>
            </a:xfrm>
            <a:custGeom>
              <a:avLst/>
              <a:gdLst/>
              <a:ahLst/>
              <a:cxnLst/>
              <a:rect l="l" t="t" r="r" b="b"/>
              <a:pathLst>
                <a:path w="3501105" h="1788725">
                  <a:moveTo>
                    <a:pt x="6406" y="0"/>
                  </a:moveTo>
                  <a:lnTo>
                    <a:pt x="3494699" y="0"/>
                  </a:lnTo>
                  <a:cubicBezTo>
                    <a:pt x="3496397" y="0"/>
                    <a:pt x="3498027" y="675"/>
                    <a:pt x="3499229" y="1876"/>
                  </a:cubicBezTo>
                  <a:cubicBezTo>
                    <a:pt x="3500430" y="3078"/>
                    <a:pt x="3501105" y="4707"/>
                    <a:pt x="3501105" y="6406"/>
                  </a:cubicBezTo>
                  <a:lnTo>
                    <a:pt x="3501105" y="1782318"/>
                  </a:lnTo>
                  <a:cubicBezTo>
                    <a:pt x="3501105" y="1785856"/>
                    <a:pt x="3498237" y="1788725"/>
                    <a:pt x="3494699" y="1788725"/>
                  </a:cubicBezTo>
                  <a:lnTo>
                    <a:pt x="6406" y="1788725"/>
                  </a:lnTo>
                  <a:cubicBezTo>
                    <a:pt x="4707" y="1788725"/>
                    <a:pt x="3078" y="1788050"/>
                    <a:pt x="1876" y="1786848"/>
                  </a:cubicBezTo>
                  <a:cubicBezTo>
                    <a:pt x="675" y="1785647"/>
                    <a:pt x="0" y="1784017"/>
                    <a:pt x="0" y="1782318"/>
                  </a:cubicBezTo>
                  <a:lnTo>
                    <a:pt x="0" y="6406"/>
                  </a:lnTo>
                  <a:cubicBezTo>
                    <a:pt x="0" y="4707"/>
                    <a:pt x="675" y="3078"/>
                    <a:pt x="1876" y="1876"/>
                  </a:cubicBezTo>
                  <a:cubicBezTo>
                    <a:pt x="3078" y="675"/>
                    <a:pt x="4707" y="0"/>
                    <a:pt x="6406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3501105" cy="1836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6928985" y="1314623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3" y="0"/>
                </a:lnTo>
                <a:lnTo>
                  <a:pt x="3667333" y="946839"/>
                </a:lnTo>
                <a:lnTo>
                  <a:pt x="0" y="9468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083821" y="5901507"/>
            <a:ext cx="5736819" cy="709279"/>
          </a:xfrm>
          <a:custGeom>
            <a:avLst/>
            <a:gdLst/>
            <a:ahLst/>
            <a:cxnLst/>
            <a:rect l="l" t="t" r="r" b="b"/>
            <a:pathLst>
              <a:path w="5736819" h="709279">
                <a:moveTo>
                  <a:pt x="0" y="0"/>
                </a:moveTo>
                <a:lnTo>
                  <a:pt x="5736819" y="0"/>
                </a:lnTo>
                <a:lnTo>
                  <a:pt x="5736819" y="709280"/>
                </a:lnTo>
                <a:lnTo>
                  <a:pt x="0" y="7092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15611" y="5425877"/>
            <a:ext cx="3875649" cy="4114800"/>
          </a:xfrm>
          <a:custGeom>
            <a:avLst/>
            <a:gdLst/>
            <a:ahLst/>
            <a:cxnLst/>
            <a:rect l="l" t="t" r="r" b="b"/>
            <a:pathLst>
              <a:path w="3875649" h="4114800">
                <a:moveTo>
                  <a:pt x="0" y="0"/>
                </a:moveTo>
                <a:lnTo>
                  <a:pt x="3875649" y="0"/>
                </a:lnTo>
                <a:lnTo>
                  <a:pt x="387564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703842" y="2511295"/>
            <a:ext cx="6880316" cy="1086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65"/>
              </a:lnSpc>
              <a:spcBef>
                <a:spcPct val="0"/>
              </a:spcBef>
            </a:pPr>
            <a:r>
              <a:rPr lang="en-US" sz="6332">
                <a:solidFill>
                  <a:srgbClr val="01070A"/>
                </a:solidFill>
                <a:latin typeface="Carelia"/>
              </a:rPr>
              <a:t>Представьте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648372" y="4107617"/>
            <a:ext cx="10991257" cy="2503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</a:pPr>
            <a:r>
              <a:rPr lang="en-US" sz="7200" spc="-194">
                <a:solidFill>
                  <a:srgbClr val="01070A"/>
                </a:solidFill>
                <a:latin typeface="Caveat"/>
              </a:rPr>
              <a:t>классу решение выполненных заданий  в карточке в течение 2 минут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818968" y="1760572"/>
            <a:ext cx="14650064" cy="7379489"/>
            <a:chOff x="0" y="0"/>
            <a:chExt cx="4491524" cy="226245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91524" cy="2262458"/>
            </a:xfrm>
            <a:custGeom>
              <a:avLst/>
              <a:gdLst/>
              <a:ahLst/>
              <a:cxnLst/>
              <a:rect l="l" t="t" r="r" b="b"/>
              <a:pathLst>
                <a:path w="4491524" h="2262458">
                  <a:moveTo>
                    <a:pt x="5813" y="0"/>
                  </a:moveTo>
                  <a:lnTo>
                    <a:pt x="4485710" y="0"/>
                  </a:lnTo>
                  <a:cubicBezTo>
                    <a:pt x="4487252" y="0"/>
                    <a:pt x="4488731" y="612"/>
                    <a:pt x="4489821" y="1703"/>
                  </a:cubicBezTo>
                  <a:cubicBezTo>
                    <a:pt x="4490911" y="2793"/>
                    <a:pt x="4491524" y="4271"/>
                    <a:pt x="4491524" y="5813"/>
                  </a:cubicBezTo>
                  <a:lnTo>
                    <a:pt x="4491524" y="2256645"/>
                  </a:lnTo>
                  <a:cubicBezTo>
                    <a:pt x="4491524" y="2258187"/>
                    <a:pt x="4490911" y="2259665"/>
                    <a:pt x="4489821" y="2260755"/>
                  </a:cubicBezTo>
                  <a:cubicBezTo>
                    <a:pt x="4488731" y="2261845"/>
                    <a:pt x="4487252" y="2262458"/>
                    <a:pt x="4485710" y="2262458"/>
                  </a:cubicBezTo>
                  <a:lnTo>
                    <a:pt x="5813" y="2262458"/>
                  </a:lnTo>
                  <a:cubicBezTo>
                    <a:pt x="4271" y="2262458"/>
                    <a:pt x="2793" y="2261845"/>
                    <a:pt x="1703" y="2260755"/>
                  </a:cubicBezTo>
                  <a:cubicBezTo>
                    <a:pt x="612" y="2259665"/>
                    <a:pt x="0" y="2258187"/>
                    <a:pt x="0" y="2256645"/>
                  </a:cubicBezTo>
                  <a:lnTo>
                    <a:pt x="0" y="5813"/>
                  </a:lnTo>
                  <a:cubicBezTo>
                    <a:pt x="0" y="4271"/>
                    <a:pt x="612" y="2793"/>
                    <a:pt x="1703" y="1703"/>
                  </a:cubicBezTo>
                  <a:cubicBezTo>
                    <a:pt x="2793" y="612"/>
                    <a:pt x="4271" y="0"/>
                    <a:pt x="5813" y="0"/>
                  </a:cubicBezTo>
                  <a:close/>
                </a:path>
              </a:pathLst>
            </a:custGeom>
            <a:solidFill>
              <a:srgbClr val="FFFFFF"/>
            </a:solidFill>
            <a:ln w="190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91524" cy="23100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1437982">
            <a:off x="14518596" y="6527160"/>
            <a:ext cx="3160431" cy="3028267"/>
          </a:xfrm>
          <a:custGeom>
            <a:avLst/>
            <a:gdLst/>
            <a:ahLst/>
            <a:cxnLst/>
            <a:rect l="l" t="t" r="r" b="b"/>
            <a:pathLst>
              <a:path w="3160431" h="3028267">
                <a:moveTo>
                  <a:pt x="0" y="0"/>
                </a:moveTo>
                <a:lnTo>
                  <a:pt x="3160431" y="0"/>
                </a:lnTo>
                <a:lnTo>
                  <a:pt x="3160431" y="3028267"/>
                </a:lnTo>
                <a:lnTo>
                  <a:pt x="0" y="302826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AutoShape 7"/>
          <p:cNvSpPr/>
          <p:nvPr/>
        </p:nvSpPr>
        <p:spPr>
          <a:xfrm>
            <a:off x="6794562" y="4050950"/>
            <a:ext cx="0" cy="455424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11493438" y="4050950"/>
            <a:ext cx="0" cy="4554245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Freeform 9"/>
          <p:cNvSpPr/>
          <p:nvPr/>
        </p:nvSpPr>
        <p:spPr>
          <a:xfrm>
            <a:off x="823601" y="1028700"/>
            <a:ext cx="2734385" cy="2769635"/>
          </a:xfrm>
          <a:custGeom>
            <a:avLst/>
            <a:gdLst/>
            <a:ahLst/>
            <a:cxnLst/>
            <a:rect l="l" t="t" r="r" b="b"/>
            <a:pathLst>
              <a:path w="2734385" h="2769635">
                <a:moveTo>
                  <a:pt x="0" y="0"/>
                </a:moveTo>
                <a:lnTo>
                  <a:pt x="2734385" y="0"/>
                </a:lnTo>
                <a:lnTo>
                  <a:pt x="2734385" y="2769635"/>
                </a:lnTo>
                <a:lnTo>
                  <a:pt x="0" y="276963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922223" y="2506411"/>
            <a:ext cx="12443555" cy="920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531"/>
              </a:lnSpc>
              <a:spcBef>
                <a:spcPct val="0"/>
              </a:spcBef>
            </a:pPr>
            <a:r>
              <a:rPr lang="en-US" sz="5379">
                <a:solidFill>
                  <a:srgbClr val="01070A"/>
                </a:solidFill>
                <a:latin typeface="Carelia"/>
              </a:rPr>
              <a:t>1-ая горизонталь: наука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190793" y="4621995"/>
            <a:ext cx="4395823" cy="3419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Назовите аппарат, который смастерили учёные в рассказе </a:t>
            </a:r>
          </a:p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К.Э. Циолковского «Вне Земли».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946088" y="4964762"/>
            <a:ext cx="4395823" cy="2733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Объясните значимость реализации данной идеи в жизни.</a:t>
            </a:r>
          </a:p>
          <a:p>
            <a:pPr algn="ctr">
              <a:lnSpc>
                <a:spcPts val="5397"/>
              </a:lnSpc>
            </a:pPr>
            <a:endParaRPr lang="en-US" sz="4318">
              <a:solidFill>
                <a:srgbClr val="01070A"/>
              </a:solidFill>
              <a:latin typeface="Cavea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702988" y="4964762"/>
            <a:ext cx="4395823" cy="2733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97"/>
              </a:lnSpc>
            </a:pPr>
            <a:r>
              <a:rPr lang="en-US" sz="4318">
                <a:solidFill>
                  <a:srgbClr val="01070A"/>
                </a:solidFill>
                <a:latin typeface="Caveat"/>
              </a:rPr>
              <a:t>Выделите главную идею предложенного вам литературного отрывка.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846</Words>
  <Application>Microsoft Office PowerPoint</Application>
  <PresentationFormat>Произвольный</PresentationFormat>
  <Paragraphs>155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Clear Sans</vt:lpstr>
      <vt:lpstr>Caveat</vt:lpstr>
      <vt:lpstr>Arial</vt:lpstr>
      <vt:lpstr>Dosis Medium</vt:lpstr>
      <vt:lpstr>Carelia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 and Orange Simple Portfolio Presentation</dc:title>
  <cp:lastModifiedBy>RePack by Diakov</cp:lastModifiedBy>
  <cp:revision>2</cp:revision>
  <dcterms:created xsi:type="dcterms:W3CDTF">2006-08-16T00:00:00Z</dcterms:created>
  <dcterms:modified xsi:type="dcterms:W3CDTF">2024-03-14T11:21:18Z</dcterms:modified>
  <dc:identifier>DAF_Tu7NgY0</dc:identifier>
</cp:coreProperties>
</file>