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3F082-6F3F-4715-8036-07F1AD94919D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7A40F-92CC-4AD1-958C-909EAF00F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99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8AFC0-1D73-475B-9DF8-48F0B3BDE84B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AE637-0F31-46C6-B53B-CA39CFAE6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3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96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2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3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8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8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19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8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8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898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76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23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0779DA9-E6BB-4321-B5F3-6BBDCCAF43A8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A829E67-21C5-48BA-AE24-E020A6FB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8401" y="1099040"/>
            <a:ext cx="7522959" cy="2262781"/>
          </a:xfrm>
        </p:spPr>
        <p:txBody>
          <a:bodyPr>
            <a:normAutofit/>
          </a:bodyPr>
          <a:lstStyle/>
          <a:p>
            <a:r>
              <a:rPr lang="ru-RU" sz="4000" dirty="0"/>
              <a:t>Учебные задачи и задания аналитического и творческого уровня при изучении информатики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871" y="5600699"/>
            <a:ext cx="10735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Павлов Александр Николаевич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информатики и математики КГБОУ «Красноярская Мариинская женская гимназия-интернат»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6479931" cy="40386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/>
              <a:t>Учебная задача: Визуализировать информационные модели с помощью электронных таблиц</a:t>
            </a:r>
          </a:p>
          <a:p>
            <a:pPr marL="45720" indent="0">
              <a:buNone/>
            </a:pPr>
            <a:r>
              <a:rPr lang="ru-RU" dirty="0"/>
              <a:t>Учебное задание 1: Визуализировать информационную модель, используя электронные таблицы (уровень создания):</a:t>
            </a:r>
          </a:p>
          <a:p>
            <a:pPr marL="45720" indent="0">
              <a:buNone/>
            </a:pPr>
            <a:r>
              <a:rPr lang="ru-RU" i="1" dirty="0"/>
              <a:t>В олимпиаде участвовали 1081 человек в 10 предметах. По русскому языку — 200 человек, по математике — 287, по истории — 101, по английскому языку — 91, по физике — 40, по химии — 72, по литературе — 114, по биологии — 65, по информатике — 30, по географии — 81.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161" y="2057400"/>
            <a:ext cx="3586388" cy="30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6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647993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Учебная задача: Визуализировать информационные модели с помощью электронных таблиц</a:t>
            </a:r>
          </a:p>
          <a:p>
            <a:pPr marL="45720" indent="0">
              <a:buNone/>
            </a:pPr>
            <a:r>
              <a:rPr lang="ru-RU" dirty="0"/>
              <a:t>Учебное задание 2: Используя данные первого задания, визуализировать количество медалистов по каждому предмету с помощью электронных таблиц, если известно, что количество победителей не более 5% от общего числа участников, а количество призеров не более 15%. (уровень создания)</a:t>
            </a:r>
            <a:endParaRPr lang="ru-RU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7654925" y="1965960"/>
            <a:ext cx="4179656" cy="231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5257800" cy="403860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Учебная задача: Создать векторное графическое изображение, используя различные методы работы с векторной графикой</a:t>
            </a:r>
          </a:p>
          <a:p>
            <a:pPr marL="45720" indent="0">
              <a:buNone/>
            </a:pPr>
            <a:r>
              <a:rPr lang="ru-RU" dirty="0"/>
              <a:t>Учебное задание 1: Создать векторный рисунок, используя графические примитивы (уровень применения)</a:t>
            </a:r>
          </a:p>
          <a:p>
            <a:pPr marL="45720" indent="0">
              <a:buNone/>
            </a:pPr>
            <a:r>
              <a:rPr lang="ru-RU" dirty="0"/>
              <a:t>Учебное задание 2: Создать векторный рисунок, используя метод сложения и вычитания фигур (уровень применения</a:t>
            </a:r>
            <a:r>
              <a:rPr lang="en-US" dirty="0"/>
              <a:t> c </a:t>
            </a:r>
            <a:r>
              <a:rPr lang="ru-RU" dirty="0"/>
              <a:t>элементами творчества)</a:t>
            </a:r>
          </a:p>
          <a:p>
            <a:pPr marL="45720" indent="0">
              <a:buNone/>
            </a:pPr>
            <a:r>
              <a:rPr lang="ru-RU" dirty="0"/>
              <a:t>Учебное задание 3: Создать векторный рисунок, используя инструмент кривая линия (уровень применения с элементами творчества)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057400"/>
            <a:ext cx="5199805" cy="363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" indent="0" algn="just">
              <a:buNone/>
            </a:pPr>
            <a:r>
              <a:rPr lang="ru-RU" dirty="0"/>
              <a:t>В условиях образовательной деятельности, ориентированной на самостоятельность обучающихся, то есть на организацию их УПД возникает необходимость правильной(одинаково понимаемой учителем и учеником) формулировки учебных задач и заданий.</a:t>
            </a:r>
          </a:p>
          <a:p>
            <a:pPr marL="34290" indent="0" algn="just">
              <a:buNone/>
            </a:pPr>
            <a:r>
              <a:rPr lang="ru-RU" dirty="0"/>
              <a:t>З</a:t>
            </a:r>
            <a:r>
              <a:rPr lang="ru-RU" dirty="0" smtClean="0"/>
              <a:t>адания</a:t>
            </a:r>
            <a:r>
              <a:rPr lang="ru-RU" dirty="0"/>
              <a:t>, которые имеются в учебниках, методических сборниках и других источниках часто не соответствуют данным требованиям. Многие задания, накопленные за годы работы, требуют изменения как содержания так и формулировки. </a:t>
            </a:r>
          </a:p>
        </p:txBody>
      </p:sp>
    </p:spTree>
    <p:extLst>
      <p:ext uri="{BB962C8B-B14F-4D97-AF65-F5344CB8AC3E}">
        <p14:creationId xmlns:p14="http://schemas.microsoft.com/office/powerpoint/2010/main" val="181582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Учебные задачи и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" indent="0" algn="just">
              <a:buNone/>
            </a:pPr>
            <a:r>
              <a:rPr lang="ru-RU" b="1" dirty="0"/>
              <a:t>Учебная задача</a:t>
            </a:r>
            <a:r>
              <a:rPr lang="ru-RU" dirty="0"/>
              <a:t> включает в себя выполнение нескольких учебных действий</a:t>
            </a:r>
          </a:p>
          <a:p>
            <a:pPr marL="34290" indent="0" algn="just">
              <a:buNone/>
            </a:pPr>
            <a:r>
              <a:rPr lang="ru-RU" b="1" dirty="0"/>
              <a:t>Учебное задание</a:t>
            </a:r>
            <a:r>
              <a:rPr lang="ru-RU" dirty="0"/>
              <a:t> ориентировано на выполнение одного учебного действия, применяемое к объекту в определенных условиях (контексте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0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448" y="485776"/>
            <a:ext cx="6833128" cy="587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43001" y="2057400"/>
                <a:ext cx="7420708" cy="4038600"/>
              </a:xfrm>
            </p:spPr>
            <p:txBody>
              <a:bodyPr>
                <a:normAutofit/>
              </a:bodyPr>
              <a:lstStyle/>
              <a:p>
                <a:pPr marL="34290" indent="0">
                  <a:buNone/>
                </a:pPr>
                <a:r>
                  <a:rPr lang="ru-RU" dirty="0" smtClean="0"/>
                  <a:t>Учебная задача: </a:t>
                </a:r>
                <a:r>
                  <a:rPr lang="ru-RU" dirty="0">
                    <a:solidFill>
                      <a:srgbClr val="00B0F0"/>
                    </a:solidFill>
                  </a:rPr>
                  <a:t>Установить взаимосвязь между числами, записанными в системах счисления с </a:t>
                </a:r>
                <a:r>
                  <a:rPr lang="ru-RU" dirty="0" smtClean="0">
                    <a:solidFill>
                      <a:srgbClr val="00B0F0"/>
                    </a:solidFill>
                  </a:rPr>
                  <a:t>основанием </a:t>
                </a:r>
                <a14:m>
                  <m:oMath xmlns:m="http://schemas.openxmlformats.org/officeDocument/2006/math">
                    <m:r>
                      <a:rPr lang="ru-RU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ru-RU" dirty="0" smtClean="0">
                    <a:solidFill>
                      <a:srgbClr val="00B0F0"/>
                    </a:solidFill>
                  </a:rPr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srgbClr val="00B0F0"/>
                    </a:solidFill>
                  </a:rPr>
                  <a:t>.</a:t>
                </a:r>
                <a:endParaRPr lang="en-US" dirty="0">
                  <a:solidFill>
                    <a:srgbClr val="00B0F0"/>
                  </a:solidFill>
                </a:endParaRPr>
              </a:p>
              <a:p>
                <a:pPr marL="34290" indent="0">
                  <a:buNone/>
                </a:pPr>
                <a:r>
                  <a:rPr lang="ru-RU" dirty="0"/>
                  <a:t>Учебное задание 1: </a:t>
                </a:r>
                <a:r>
                  <a:rPr lang="ru-RU" dirty="0">
                    <a:solidFill>
                      <a:srgbClr val="FF0000"/>
                    </a:solidFill>
                  </a:rPr>
                  <a:t>Перевести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FFC000"/>
                    </a:solidFill>
                  </a:rPr>
                  <a:t>число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FF0000"/>
                    </a:solidFill>
                  </a:rPr>
                  <a:t>из двоичной в восьмеричную систему счисления,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00B050"/>
                    </a:solidFill>
                  </a:rPr>
                  <a:t>используя таблицу триад</a:t>
                </a:r>
                <a:r>
                  <a:rPr lang="ru-RU" dirty="0"/>
                  <a:t> (уровень понимания и применения)</a:t>
                </a:r>
              </a:p>
              <a:p>
                <a:pPr marL="34290" indent="0">
                  <a:buNone/>
                </a:pPr>
                <a:r>
                  <a:rPr lang="ru-RU" dirty="0"/>
                  <a:t>Учебное задание 2: </a:t>
                </a:r>
                <a:r>
                  <a:rPr lang="ru-RU" dirty="0">
                    <a:solidFill>
                      <a:srgbClr val="FF0000"/>
                    </a:solidFill>
                  </a:rPr>
                  <a:t>Выделить количество значащих нулей 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00B050"/>
                    </a:solidFill>
                  </a:rPr>
                  <a:t>в двоичной записи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FFC000"/>
                    </a:solidFill>
                  </a:rPr>
                  <a:t>восьмеричного числа</a:t>
                </a:r>
                <a:r>
                  <a:rPr lang="ru-RU" dirty="0"/>
                  <a:t> (уровень применения)</a:t>
                </a:r>
              </a:p>
              <a:p>
                <a:pPr marL="34290" indent="0">
                  <a:buNone/>
                </a:pPr>
                <a:r>
                  <a:rPr lang="ru-RU" dirty="0"/>
                  <a:t>Учебное задание 3: </a:t>
                </a:r>
                <a:r>
                  <a:rPr lang="ru-RU" dirty="0">
                    <a:solidFill>
                      <a:srgbClr val="FF0000"/>
                    </a:solidFill>
                  </a:rPr>
                  <a:t>Указать</a:t>
                </a:r>
                <a:r>
                  <a:rPr lang="ru-RU" dirty="0"/>
                  <a:t> </a:t>
                </a:r>
                <a:r>
                  <a:rPr lang="ru-RU" dirty="0">
                    <a:solidFill>
                      <a:srgbClr val="FFC000"/>
                    </a:solidFill>
                  </a:rPr>
                  <a:t>наибольшее трёхзначное восьмеричное число</a:t>
                </a:r>
                <a:r>
                  <a:rPr lang="ru-RU" dirty="0"/>
                  <a:t>, </a:t>
                </a:r>
                <a:r>
                  <a:rPr lang="ru-RU" dirty="0">
                    <a:solidFill>
                      <a:srgbClr val="00B050"/>
                    </a:solidFill>
                  </a:rPr>
                  <a:t>учитывая что его двоичная запись содержит ровно 4 значащих нуля</a:t>
                </a:r>
                <a:r>
                  <a:rPr lang="ru-RU" dirty="0"/>
                  <a:t> (уровень анализа)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1" y="2057400"/>
                <a:ext cx="7420708" cy="4038600"/>
              </a:xfrm>
              <a:blipFill>
                <a:blip r:embed="rId2"/>
                <a:stretch>
                  <a:fillRect l="-575" t="-1964" b="-7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5764" y="2057400"/>
            <a:ext cx="21907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38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Учебная задача: Составить линейные алгоритмы на языке программирования </a:t>
            </a:r>
            <a:r>
              <a:rPr lang="ru-RU" dirty="0" err="1"/>
              <a:t>Python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Учебное задание 1: Выяснить чему будет равно значение переменной c после выполнения фрагмента программы</a:t>
            </a:r>
            <a:r>
              <a:rPr lang="en-US" dirty="0"/>
              <a:t>, </a:t>
            </a:r>
            <a:r>
              <a:rPr lang="ru-RU" dirty="0"/>
              <a:t>записанного на языке программирования </a:t>
            </a:r>
            <a:r>
              <a:rPr lang="en-US" dirty="0"/>
              <a:t>Python</a:t>
            </a:r>
            <a:r>
              <a:rPr lang="ru-RU" dirty="0"/>
              <a:t> (уровень понимания)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a, b = 12, 35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a, b = b, a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c = 2 * (b - a)</a:t>
            </a:r>
          </a:p>
          <a:p>
            <a:pPr marL="45720" indent="0">
              <a:spcBef>
                <a:spcPts val="0"/>
              </a:spcBef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54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/>
              <a:t>Учебная задача: Составить линейные алгоритмы на языке программирования </a:t>
            </a:r>
            <a:r>
              <a:rPr lang="ru-RU" dirty="0" err="1"/>
              <a:t>Python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Учебное задание </a:t>
            </a:r>
            <a:r>
              <a:rPr lang="en-US" dirty="0"/>
              <a:t>2</a:t>
            </a:r>
            <a:r>
              <a:rPr lang="ru-RU" dirty="0"/>
              <a:t>: Определить результат выполнения алгоритма,</a:t>
            </a:r>
            <a:r>
              <a:rPr lang="en-US" dirty="0"/>
              <a:t> </a:t>
            </a:r>
            <a:r>
              <a:rPr lang="ru-RU" dirty="0"/>
              <a:t>записанного на языке программирования </a:t>
            </a:r>
            <a:r>
              <a:rPr lang="en-US" dirty="0"/>
              <a:t>Python</a:t>
            </a:r>
            <a:r>
              <a:rPr lang="ru-RU" dirty="0"/>
              <a:t>, если при его запуске были введены числа 5 и 7 (уровень применения)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(input())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(input())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 a * a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 **= 2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 = a * b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 *= 2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 += a + b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print(k)</a:t>
            </a:r>
          </a:p>
          <a:p>
            <a:pPr marL="45720" indent="0">
              <a:spcBef>
                <a:spcPts val="0"/>
              </a:spcBef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1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Учебная задача: Составить линейные алгоритмы на языке программирования </a:t>
            </a:r>
            <a:r>
              <a:rPr lang="ru-RU" dirty="0" err="1"/>
              <a:t>Python</a:t>
            </a:r>
            <a:endParaRPr lang="ru-RU" dirty="0"/>
          </a:p>
          <a:p>
            <a:pPr marL="45720" indent="0" algn="just">
              <a:buNone/>
            </a:pPr>
            <a:r>
              <a:rPr lang="ru-RU" dirty="0"/>
              <a:t>Учебное задание </a:t>
            </a:r>
            <a:r>
              <a:rPr lang="en-US" dirty="0"/>
              <a:t>3</a:t>
            </a:r>
            <a:r>
              <a:rPr lang="ru-RU" dirty="0"/>
              <a:t>: Написать программу</a:t>
            </a:r>
            <a:r>
              <a:rPr lang="en-US" dirty="0"/>
              <a:t> </a:t>
            </a:r>
            <a:r>
              <a:rPr lang="ru-RU" dirty="0"/>
              <a:t>на языке программирования </a:t>
            </a:r>
            <a:r>
              <a:rPr lang="en-US" dirty="0"/>
              <a:t>Python</a:t>
            </a:r>
            <a:r>
              <a:rPr lang="ru-RU" dirty="0"/>
              <a:t>, которая вычисляет значение выражения d</a:t>
            </a:r>
            <a:r>
              <a:rPr lang="en-US" dirty="0"/>
              <a:t> </a:t>
            </a:r>
            <a:r>
              <a:rPr lang="ru-RU" dirty="0"/>
              <a:t>=</a:t>
            </a:r>
            <a:r>
              <a:rPr lang="en-US" dirty="0"/>
              <a:t> </a:t>
            </a:r>
            <a:r>
              <a:rPr lang="ru-RU" dirty="0"/>
              <a:t>(a</a:t>
            </a:r>
            <a:r>
              <a:rPr lang="en-US" dirty="0"/>
              <a:t> </a:t>
            </a:r>
            <a:r>
              <a:rPr lang="ru-RU" dirty="0"/>
              <a:t>+</a:t>
            </a:r>
            <a:r>
              <a:rPr lang="en-US" dirty="0"/>
              <a:t> </a:t>
            </a:r>
            <a:r>
              <a:rPr lang="ru-RU" dirty="0"/>
              <a:t>2</a:t>
            </a:r>
            <a:r>
              <a:rPr lang="en-US" dirty="0"/>
              <a:t> </a:t>
            </a:r>
            <a:r>
              <a:rPr lang="ru-RU" dirty="0"/>
              <a:t>*</a:t>
            </a:r>
            <a:r>
              <a:rPr lang="en-US" dirty="0"/>
              <a:t> </a:t>
            </a:r>
            <a:r>
              <a:rPr lang="ru-RU" dirty="0"/>
              <a:t>b)</a:t>
            </a:r>
            <a:r>
              <a:rPr lang="en-US" dirty="0"/>
              <a:t> </a:t>
            </a:r>
            <a:r>
              <a:rPr lang="ru-RU" dirty="0"/>
              <a:t>*</a:t>
            </a:r>
            <a:r>
              <a:rPr lang="en-US" dirty="0"/>
              <a:t> </a:t>
            </a:r>
            <a:r>
              <a:rPr lang="ru-RU" dirty="0"/>
              <a:t>c для любых целых значений a, b и c, введенных с клавиатуры</a:t>
            </a:r>
            <a:r>
              <a:rPr lang="en-US" dirty="0"/>
              <a:t> </a:t>
            </a:r>
            <a:r>
              <a:rPr lang="ru-RU" dirty="0"/>
              <a:t>(уровень создания)</a:t>
            </a:r>
            <a:endParaRPr lang="en-US" dirty="0"/>
          </a:p>
          <a:p>
            <a:pPr marL="45720" indent="0" algn="just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(input())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(input())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(input())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 = (a + 2 * b) * c</a:t>
            </a:r>
            <a:endParaRPr lang="en-US" dirty="0"/>
          </a:p>
          <a:p>
            <a:pPr marL="4572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print(d)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70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4783015" cy="403860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Учебная задача: Отредактировать текстовую информацию по образцу</a:t>
            </a:r>
          </a:p>
          <a:p>
            <a:pPr marL="45720" indent="0">
              <a:buNone/>
            </a:pPr>
            <a:r>
              <a:rPr lang="ru-RU" dirty="0"/>
              <a:t>Учебное задание: Отредактировать текстовую информацию, используя в качестве образца пример (уровень применения)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0" y="1965960"/>
            <a:ext cx="501523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366</TotalTime>
  <Words>596</Words>
  <Application>Microsoft Office PowerPoint</Application>
  <PresentationFormat>Широкоэкранный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Cambria Math</vt:lpstr>
      <vt:lpstr>Corbel</vt:lpstr>
      <vt:lpstr>Courier New</vt:lpstr>
      <vt:lpstr>Базис</vt:lpstr>
      <vt:lpstr>Учебные задачи и задания аналитического и творческого уровня при изучении информатики</vt:lpstr>
      <vt:lpstr>Введение</vt:lpstr>
      <vt:lpstr>Учебные задачи и задания</vt:lpstr>
      <vt:lpstr>Презентация PowerPoint</vt:lpstr>
      <vt:lpstr>Пример 1</vt:lpstr>
      <vt:lpstr>Пример 2</vt:lpstr>
      <vt:lpstr>Пример 2</vt:lpstr>
      <vt:lpstr>Пример 2</vt:lpstr>
      <vt:lpstr>Пример 3</vt:lpstr>
      <vt:lpstr>Пример 4</vt:lpstr>
      <vt:lpstr>Пример 4</vt:lpstr>
      <vt:lpstr>Пример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Учебные задачи и задания аналитического и творческого уровня при изучении информатики</dc:title>
  <dc:creator>student</dc:creator>
  <cp:lastModifiedBy>student</cp:lastModifiedBy>
  <cp:revision>29</cp:revision>
  <dcterms:created xsi:type="dcterms:W3CDTF">2024-03-11T08:23:59Z</dcterms:created>
  <dcterms:modified xsi:type="dcterms:W3CDTF">2024-03-14T05:12:37Z</dcterms:modified>
</cp:coreProperties>
</file>